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8" r:id="rId16"/>
    <p:sldId id="259" r:id="rId17"/>
    <p:sldId id="277" r:id="rId18"/>
    <p:sldId id="292" r:id="rId19"/>
    <p:sldId id="293" r:id="rId20"/>
    <p:sldId id="294" r:id="rId21"/>
    <p:sldId id="282" r:id="rId22"/>
    <p:sldId id="281" r:id="rId23"/>
    <p:sldId id="278" r:id="rId24"/>
    <p:sldId id="280" r:id="rId25"/>
    <p:sldId id="283" r:id="rId26"/>
    <p:sldId id="286" r:id="rId27"/>
    <p:sldId id="284" r:id="rId28"/>
    <p:sldId id="285" r:id="rId29"/>
    <p:sldId id="279" r:id="rId30"/>
    <p:sldId id="287" r:id="rId31"/>
    <p:sldId id="288" r:id="rId32"/>
    <p:sldId id="289" r:id="rId33"/>
    <p:sldId id="290" r:id="rId34"/>
    <p:sldId id="291" r:id="rId35"/>
    <p:sldId id="258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60" r:id="rId45"/>
    <p:sldId id="261" r:id="rId46"/>
    <p:sldId id="262" r:id="rId47"/>
    <p:sldId id="263" r:id="rId48"/>
    <p:sldId id="264" r:id="rId49"/>
    <p:sldId id="275" r:id="rId50"/>
    <p:sldId id="276" r:id="rId51"/>
    <p:sldId id="265" r:id="rId52"/>
    <p:sldId id="266" r:id="rId53"/>
    <p:sldId id="267" r:id="rId54"/>
    <p:sldId id="268" r:id="rId55"/>
    <p:sldId id="269" r:id="rId56"/>
    <p:sldId id="270" r:id="rId57"/>
    <p:sldId id="271" r:id="rId58"/>
    <p:sldId id="272" r:id="rId59"/>
    <p:sldId id="273" r:id="rId60"/>
    <p:sldId id="274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5644-9A26-4E33-93FE-DE7F1936E757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DB41-AB70-47E4-B3E4-ED591FFFD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q=http://www.aforism.su/avtor/422.html&amp;sa=D&amp;source=editors&amp;ust=1680839209691497&amp;usg=AOvVaw2GtwXGGK0ifv0E37ye2FUN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6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15716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</a:t>
            </a:r>
            <a: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Общешкольное родительское собрание</a:t>
            </a:r>
            <a:b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</a:t>
            </a:r>
            <a:r>
              <a:rPr lang="ru-RU" sz="2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25.10.2024</a:t>
            </a:r>
            <a:br>
              <a:rPr lang="ru-RU" sz="2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17:00</a:t>
            </a:r>
            <a: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8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800" u="sng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800" u="sng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endParaRPr lang="ru-RU" sz="2800" u="sng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ild-4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571" y="3191110"/>
            <a:ext cx="6500858" cy="366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500174"/>
            <a:ext cx="871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«Семья – основа воспитания </a:t>
            </a:r>
          </a:p>
          <a:p>
            <a:pPr algn="ctr"/>
            <a:r>
              <a:rPr lang="ru-RU" sz="4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образования»</a:t>
            </a:r>
            <a:endParaRPr lang="ru-RU" sz="48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Воспитательная и обучающая деятельность реализуется в соответствии с разработанными АООП, программами внеурочной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C:\Users\123\Documents\Scan\Scan_20241024_125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143272" cy="44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ocuments\Scan\Scan_20241024_125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choo\Desktop\скан\Scan_20240909_1606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2643206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571612"/>
            <a:ext cx="2643206" cy="3714776"/>
          </a:xfrm>
          <a:prstGeom prst="rect">
            <a:avLst/>
          </a:prstGeom>
          <a:noFill/>
        </p:spPr>
      </p:pic>
      <p:pic>
        <p:nvPicPr>
          <p:cNvPr id="6" name="Рисунок 5" descr="8б подпись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71612"/>
            <a:ext cx="264320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esktop\Сканы\Скан_202409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cuments\Scan\Scan_20240911_0943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074" y="928670"/>
            <a:ext cx="257176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1-itbpro4b.xn--p1ai/upload/images/gallery/171/WhatsApp-Image-2023-09-04-at-09.27.34-1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3594265" cy="230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WhatsApp Image 2023-09-18 at 08.48.00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642918"/>
            <a:ext cx="250033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f1d4543-d9a0-46d6-ade5-ccfccdb5f07a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928934"/>
            <a:ext cx="1824047" cy="228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00e9f05-697b-4af3-8616-430d9ac674d1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57190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6ee2c79-5993-439b-b8a9-05ae4b22c851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857628"/>
            <a:ext cx="1857388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Табличка для интерьера.jpg"/>
          <p:cNvPicPr>
            <a:picLocks noChangeAspect="1"/>
          </p:cNvPicPr>
          <p:nvPr/>
        </p:nvPicPr>
        <p:blipFill>
          <a:blip r:embed="rId2"/>
          <a:srcRect b="17708"/>
          <a:stretch>
            <a:fillRect/>
          </a:stretch>
        </p:blipFill>
        <p:spPr bwMode="auto">
          <a:xfrm>
            <a:off x="0" y="0"/>
            <a:ext cx="1595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1857375" y="274638"/>
            <a:ext cx="714375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Liberation Serif" pitchFamily="18" charset="0"/>
                <a:cs typeface="Liberation Serif" pitchFamily="18" charset="0"/>
              </a:rPr>
              <a:t>Национальный проект «Образование» - </a:t>
            </a:r>
            <a:br>
              <a:rPr lang="ru-RU" altLang="ru-RU" sz="2800" b="1" smtClean="0">
                <a:latin typeface="Liberation Serif" pitchFamily="18" charset="0"/>
                <a:cs typeface="Liberation Serif" pitchFamily="18" charset="0"/>
              </a:rPr>
            </a:br>
            <a:r>
              <a:rPr lang="ru-RU" altLang="ru-RU" sz="2800" b="1" smtClean="0">
                <a:latin typeface="Liberation Serif" pitchFamily="18" charset="0"/>
                <a:cs typeface="Liberation Serif" pitchFamily="18" charset="0"/>
              </a:rPr>
              <a:t>в действии!</a:t>
            </a:r>
          </a:p>
        </p:txBody>
      </p:sp>
      <p:pic>
        <p:nvPicPr>
          <p:cNvPr id="4100" name="Рисунок 5" descr="photo_2024-08-26_15-49-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00250"/>
            <a:ext cx="26908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 descr="photo_2024-09-23_09-43-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928813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photo_2024-09-23_09-43-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4429125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6" descr="photo_2024-09-23_09-43-2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000250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7" descr="photo_2024-09-23_09-43-2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429125"/>
            <a:ext cx="28098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8" descr="photo_2024-09-23_15-48-3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429125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ser\Desktop\ВР\ДОБРОШКОЛА\ЕКШ 1 Конкурс II этап\Фото помещений МО\Логопедия\photo_2024-09-24_08-48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928958" cy="2196719"/>
          </a:xfrm>
          <a:prstGeom prst="rect">
            <a:avLst/>
          </a:prstGeom>
          <a:noFill/>
        </p:spPr>
      </p:pic>
      <p:pic>
        <p:nvPicPr>
          <p:cNvPr id="4" name="Рисунок 3" descr="photo_2024-09-24_08-47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52"/>
            <a:ext cx="2928958" cy="2196719"/>
          </a:xfrm>
          <a:prstGeom prst="rect">
            <a:avLst/>
          </a:prstGeom>
        </p:spPr>
      </p:pic>
      <p:pic>
        <p:nvPicPr>
          <p:cNvPr id="5" name="Рисунок 4" descr="photo_2024-09-24_08-47-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52"/>
            <a:ext cx="2857520" cy="2143140"/>
          </a:xfrm>
          <a:prstGeom prst="rect">
            <a:avLst/>
          </a:prstGeom>
        </p:spPr>
      </p:pic>
      <p:pic>
        <p:nvPicPr>
          <p:cNvPr id="6" name="Рисунок 5" descr="photo_2024-09-24_08-47-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500307"/>
            <a:ext cx="2857520" cy="2143140"/>
          </a:xfrm>
          <a:prstGeom prst="rect">
            <a:avLst/>
          </a:prstGeom>
        </p:spPr>
      </p:pic>
      <p:pic>
        <p:nvPicPr>
          <p:cNvPr id="7" name="Рисунок 6" descr="photo_2024-09-24_08-48-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500306"/>
            <a:ext cx="2857519" cy="2143140"/>
          </a:xfrm>
          <a:prstGeom prst="rect">
            <a:avLst/>
          </a:prstGeom>
        </p:spPr>
      </p:pic>
      <p:pic>
        <p:nvPicPr>
          <p:cNvPr id="8" name="Рисунок 7" descr="photo_2024-09-24_08-48-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500306"/>
            <a:ext cx="2857520" cy="2143140"/>
          </a:xfrm>
          <a:prstGeom prst="rect">
            <a:avLst/>
          </a:prstGeom>
        </p:spPr>
      </p:pic>
      <p:pic>
        <p:nvPicPr>
          <p:cNvPr id="10" name="Рисунок 9" descr="photo_2024-09-24_08-48-55.jpg"/>
          <p:cNvPicPr>
            <a:picLocks noChangeAspect="1"/>
          </p:cNvPicPr>
          <p:nvPr/>
        </p:nvPicPr>
        <p:blipFill>
          <a:blip r:embed="rId8" cstate="print"/>
          <a:srcRect b="21875"/>
          <a:stretch>
            <a:fillRect/>
          </a:stretch>
        </p:blipFill>
        <p:spPr>
          <a:xfrm>
            <a:off x="1071538" y="4714884"/>
            <a:ext cx="3429024" cy="2009199"/>
          </a:xfrm>
          <a:prstGeom prst="rect">
            <a:avLst/>
          </a:prstGeom>
        </p:spPr>
      </p:pic>
      <p:pic>
        <p:nvPicPr>
          <p:cNvPr id="11" name="Рисунок 10" descr="photo_2024-09-24_08-49-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4714884"/>
            <a:ext cx="2666985" cy="20002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3008313" cy="244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Дегтерева</a:t>
            </a:r>
            <a:b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Александра Андреевна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b="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директора по воспитательной работе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643306" y="642918"/>
            <a:ext cx="5183188" cy="5483245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«Роль семьи в воспитании ребёнка»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9" name="Рисунок 8" descr="WhatsApp Image 2024-10-04 at 22.20.02.jpeg"/>
          <p:cNvPicPr>
            <a:picLocks noChangeAspect="1"/>
          </p:cNvPicPr>
          <p:nvPr/>
        </p:nvPicPr>
        <p:blipFill>
          <a:blip r:embed="rId2"/>
          <a:srcRect l="15169" t="9375" r="15054" b="33333"/>
          <a:stretch>
            <a:fillRect/>
          </a:stretch>
        </p:blipFill>
        <p:spPr>
          <a:xfrm>
            <a:off x="571472" y="928670"/>
            <a:ext cx="2667885" cy="3189862"/>
          </a:xfrm>
          <a:prstGeom prst="rect">
            <a:avLst/>
          </a:prstGeom>
        </p:spPr>
      </p:pic>
      <p:pic>
        <p:nvPicPr>
          <p:cNvPr id="10" name="Рисунок 9" descr="klipartz.com (1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3995740" cy="32792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– это процесс и результат целенаправленного влияния на развитие личности, ее отношений, качеств, взглядов, убеждений, способов поведения в обществе.</a:t>
            </a:r>
          </a:p>
          <a:p>
            <a:r>
              <a:rPr lang="ru-RU" dirty="0" smtClean="0"/>
              <a:t>В узком социальном смысле воспитание — это направленное воздействие на человека со стороны общественных институтов с целью формирования </a:t>
            </a:r>
            <a:r>
              <a:rPr lang="ru-RU" dirty="0" err="1" smtClean="0"/>
              <a:t>определѐнных </a:t>
            </a:r>
            <a:r>
              <a:rPr lang="ru-RU" dirty="0" smtClean="0"/>
              <a:t>знаний, взглядов и убеждений, нравственных ценностей, политической ориентации, подготовки к жизни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 РФ Статья 63. Права и обязанности родителей по воспитанию и образованию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Родители имеют право и обязаны воспитывать своих детей.</a:t>
            </a:r>
          </a:p>
          <a:p>
            <a:pPr>
              <a:buNone/>
            </a:pPr>
            <a:r>
              <a:rPr lang="ru-RU" dirty="0"/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</a:p>
          <a:p>
            <a:pPr>
              <a:buNone/>
            </a:pPr>
            <a:r>
              <a:rPr lang="ru-RU" dirty="0"/>
              <a:t>Родители имеют преимущественное право на обучение и воспитание своих детей перед всеми другими лицами.</a:t>
            </a:r>
          </a:p>
          <a:p>
            <a:pPr>
              <a:buNone/>
            </a:pPr>
            <a:r>
              <a:rPr lang="ru-RU" dirty="0"/>
              <a:t>2. Родители обязаны обеспечить получение детьми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Родители (законные представители) несовершеннолетних </a:t>
            </a:r>
            <a:r>
              <a:rPr lang="ru-RU" dirty="0"/>
              <a:t>обучающихся </a:t>
            </a:r>
            <a:r>
              <a:rPr lang="ru-RU" b="1" dirty="0"/>
              <a:t>имеют преимущественное право на обучение и воспитание детей перед всеми другими лицами. </a:t>
            </a:r>
            <a:r>
              <a:rPr lang="ru-RU" dirty="0"/>
              <a:t>Они обязаны заложить основы физического, нравственного и интеллектуального развития личности ребенка.</a:t>
            </a:r>
          </a:p>
          <a:p>
            <a:pPr>
              <a:buNone/>
            </a:pPr>
            <a:r>
              <a:rPr lang="ru-RU" dirty="0"/>
              <a:t>2. Органы государственной власти и органы местного самоуправления, образовательные организации</a:t>
            </a:r>
            <a:r>
              <a:rPr lang="ru-RU" dirty="0" smtClean="0"/>
              <a:t>, российское движение детей </a:t>
            </a:r>
            <a:r>
              <a:rPr lang="ru-RU" dirty="0"/>
              <a:t>и молодежи </a:t>
            </a:r>
            <a:r>
              <a:rPr lang="ru-RU" b="1" dirty="0"/>
              <a:t>оказывают помощь родителям (законным представителям) </a:t>
            </a:r>
            <a:r>
              <a:rPr lang="ru-RU" dirty="0"/>
              <a:t>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3008313" cy="24415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Кононова Елена Валентиновна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директора по учебно-воспитательной работе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14744" y="642918"/>
            <a:ext cx="5111750" cy="548324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«Семья и школа : взгляд в одном направлении»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3008313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klipartz.com (1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214554"/>
            <a:ext cx="4263410" cy="4298611"/>
          </a:xfrm>
          <a:prstGeom prst="rect">
            <a:avLst/>
          </a:prstGeom>
        </p:spPr>
      </p:pic>
      <p:pic>
        <p:nvPicPr>
          <p:cNvPr id="6" name="Рисунок 5" descr="WhatsApp Image 2024-10-25 at 14.51.16.jpeg"/>
          <p:cNvPicPr>
            <a:picLocks noChangeAspect="1"/>
          </p:cNvPicPr>
          <p:nvPr/>
        </p:nvPicPr>
        <p:blipFill>
          <a:blip r:embed="rId3"/>
          <a:srcRect l="9722" t="21875" r="23611"/>
          <a:stretch>
            <a:fillRect/>
          </a:stretch>
        </p:blipFill>
        <p:spPr>
          <a:xfrm>
            <a:off x="500034" y="428604"/>
            <a:ext cx="2500330" cy="39067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5008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Родители (законные представители) несовершеннолетних обучающихся обязаны:</a:t>
            </a:r>
          </a:p>
          <a:p>
            <a:pPr>
              <a:buNone/>
            </a:pPr>
            <a:r>
              <a:rPr lang="ru-RU" dirty="0"/>
              <a:t>1) обеспечить получение детьми общего образования;</a:t>
            </a:r>
          </a:p>
          <a:p>
            <a:pPr>
              <a:buNone/>
            </a:pPr>
            <a:r>
              <a:rPr lang="ru-RU" dirty="0"/>
              <a:t>2) соблюдать правила внутреннего распорядка организации,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pPr>
              <a:buNone/>
            </a:pPr>
            <a:r>
              <a:rPr lang="ru-RU" dirty="0"/>
              <a:t>3) уважать честь и достоинство обучающихся и работников организации, осуществляющей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ec9cf55-7987-49be-abc2-f9cdf6dec1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42852"/>
            <a:ext cx="2571768" cy="3363333"/>
          </a:xfrm>
        </p:spPr>
      </p:pic>
      <p:pic>
        <p:nvPicPr>
          <p:cNvPr id="5" name="Рисунок 4" descr="1af83e16-5c23-4c19-9793-1b895e3f43b2.jpg"/>
          <p:cNvPicPr>
            <a:picLocks noChangeAspect="1"/>
          </p:cNvPicPr>
          <p:nvPr/>
        </p:nvPicPr>
        <p:blipFill>
          <a:blip r:embed="rId3"/>
          <a:srcRect t="10416" b="15625"/>
          <a:stretch>
            <a:fillRect/>
          </a:stretch>
        </p:blipFill>
        <p:spPr>
          <a:xfrm>
            <a:off x="4214810" y="4071942"/>
            <a:ext cx="4786346" cy="2654945"/>
          </a:xfrm>
          <a:prstGeom prst="rect">
            <a:avLst/>
          </a:prstGeom>
        </p:spPr>
      </p:pic>
      <p:pic>
        <p:nvPicPr>
          <p:cNvPr id="6" name="Рисунок 5" descr="cf8cccde-15df-47a2-9859-00ac7185a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42852"/>
            <a:ext cx="3000364" cy="2250273"/>
          </a:xfrm>
          <a:prstGeom prst="rect">
            <a:avLst/>
          </a:prstGeom>
        </p:spPr>
      </p:pic>
      <p:pic>
        <p:nvPicPr>
          <p:cNvPr id="7" name="Рисунок 6" descr="26fc13ee-5620-4e73-8721-aa7ae601101e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71942"/>
            <a:ext cx="3339606" cy="2596022"/>
          </a:xfrm>
          <a:prstGeom prst="rect">
            <a:avLst/>
          </a:prstGeom>
        </p:spPr>
      </p:pic>
      <p:pic>
        <p:nvPicPr>
          <p:cNvPr id="8" name="Рисунок 7" descr="83234a0c-199b-40a8-ab46-8d6ff1bfb27c.jpg"/>
          <p:cNvPicPr>
            <a:picLocks noChangeAspect="1"/>
          </p:cNvPicPr>
          <p:nvPr/>
        </p:nvPicPr>
        <p:blipFill>
          <a:blip r:embed="rId6"/>
          <a:srcRect b="21885"/>
          <a:stretch>
            <a:fillRect/>
          </a:stretch>
        </p:blipFill>
        <p:spPr>
          <a:xfrm>
            <a:off x="1714480" y="2285992"/>
            <a:ext cx="552778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-Image-2024-02-23-at-15.51.5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4218913" cy="2780967"/>
          </a:xfrm>
        </p:spPr>
      </p:pic>
      <p:pic>
        <p:nvPicPr>
          <p:cNvPr id="5" name="Рисунок 4" descr="d6e9cfab-df63-4447-9229-8ad0cf6da70e.jpg"/>
          <p:cNvPicPr>
            <a:picLocks noChangeAspect="1"/>
          </p:cNvPicPr>
          <p:nvPr/>
        </p:nvPicPr>
        <p:blipFill>
          <a:blip r:embed="rId3" cstate="print"/>
          <a:srcRect t="9375" b="12500"/>
          <a:stretch>
            <a:fillRect/>
          </a:stretch>
        </p:blipFill>
        <p:spPr>
          <a:xfrm>
            <a:off x="142844" y="3857628"/>
            <a:ext cx="2786082" cy="2902189"/>
          </a:xfrm>
          <a:prstGeom prst="rect">
            <a:avLst/>
          </a:prstGeom>
        </p:spPr>
      </p:pic>
      <p:pic>
        <p:nvPicPr>
          <p:cNvPr id="6" name="Рисунок 5" descr="5a012343-15d6-42a0-9735-5596235475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000504"/>
            <a:ext cx="5286380" cy="2674027"/>
          </a:xfrm>
          <a:prstGeom prst="rect">
            <a:avLst/>
          </a:prstGeom>
        </p:spPr>
      </p:pic>
      <p:pic>
        <p:nvPicPr>
          <p:cNvPr id="7" name="Рисунок 6" descr="f005cd56-2062-4f83-b1d1-fb3aa7c8360b.jpg"/>
          <p:cNvPicPr>
            <a:picLocks noChangeAspect="1"/>
          </p:cNvPicPr>
          <p:nvPr/>
        </p:nvPicPr>
        <p:blipFill>
          <a:blip r:embed="rId5" cstate="print"/>
          <a:srcRect t="7291" b="14583"/>
          <a:stretch>
            <a:fillRect/>
          </a:stretch>
        </p:blipFill>
        <p:spPr>
          <a:xfrm>
            <a:off x="142844" y="142852"/>
            <a:ext cx="3000378" cy="3125416"/>
          </a:xfrm>
          <a:prstGeom prst="rect">
            <a:avLst/>
          </a:prstGeom>
        </p:spPr>
      </p:pic>
      <p:pic>
        <p:nvPicPr>
          <p:cNvPr id="8" name="Рисунок 7" descr="607a97f8-4517-4128-9ad3-0e9e5e0771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142852"/>
            <a:ext cx="3929058" cy="22100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c427d00-f7a2-4fc1-8790-0268d0e1ef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165954" cy="2343349"/>
          </a:xfrm>
        </p:spPr>
      </p:pic>
      <p:pic>
        <p:nvPicPr>
          <p:cNvPr id="5" name="Рисунок 4" descr="91167810-20ff-4db5-8d35-ce0307792e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71612"/>
            <a:ext cx="4317998" cy="2428874"/>
          </a:xfrm>
          <a:prstGeom prst="rect">
            <a:avLst/>
          </a:prstGeom>
        </p:spPr>
      </p:pic>
      <p:pic>
        <p:nvPicPr>
          <p:cNvPr id="6" name="Рисунок 5" descr="f2642342-16ec-4d41-94a7-6fd365466e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929066"/>
            <a:ext cx="4714876" cy="26521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7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214711" cy="2143140"/>
          </a:xfrm>
        </p:spPr>
      </p:pic>
      <p:pic>
        <p:nvPicPr>
          <p:cNvPr id="6" name="Рисунок 5" descr="DSCF7511.jpg"/>
          <p:cNvPicPr>
            <a:picLocks noChangeAspect="1"/>
          </p:cNvPicPr>
          <p:nvPr/>
        </p:nvPicPr>
        <p:blipFill>
          <a:blip r:embed="rId3" cstate="print"/>
          <a:srcRect b="15454"/>
          <a:stretch>
            <a:fillRect/>
          </a:stretch>
        </p:blipFill>
        <p:spPr>
          <a:xfrm>
            <a:off x="5000628" y="285728"/>
            <a:ext cx="3929058" cy="2214578"/>
          </a:xfrm>
          <a:prstGeom prst="rect">
            <a:avLst/>
          </a:prstGeom>
        </p:spPr>
      </p:pic>
      <p:pic>
        <p:nvPicPr>
          <p:cNvPr id="5" name="Рисунок 4" descr="DSCF7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143116"/>
            <a:ext cx="3857620" cy="2571747"/>
          </a:xfrm>
          <a:prstGeom prst="rect">
            <a:avLst/>
          </a:prstGeom>
        </p:spPr>
      </p:pic>
      <p:pic>
        <p:nvPicPr>
          <p:cNvPr id="7" name="Рисунок 6" descr="DSCF7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107529"/>
            <a:ext cx="2357438" cy="3536157"/>
          </a:xfrm>
          <a:prstGeom prst="rect">
            <a:avLst/>
          </a:prstGeom>
        </p:spPr>
      </p:pic>
      <p:pic>
        <p:nvPicPr>
          <p:cNvPr id="8" name="Рисунок 7" descr="DSCF7367.jpg"/>
          <p:cNvPicPr>
            <a:picLocks noChangeAspect="1"/>
          </p:cNvPicPr>
          <p:nvPr/>
        </p:nvPicPr>
        <p:blipFill>
          <a:blip r:embed="rId6" cstate="print"/>
          <a:srcRect t="19531"/>
          <a:stretch>
            <a:fillRect/>
          </a:stretch>
        </p:blipFill>
        <p:spPr>
          <a:xfrm>
            <a:off x="214282" y="4500570"/>
            <a:ext cx="4071934" cy="21844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f3ef353-e545-4742-87ab-faf978121b7d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 b="29603"/>
          <a:stretch>
            <a:fillRect/>
          </a:stretch>
        </p:blipFill>
        <p:spPr>
          <a:xfrm>
            <a:off x="2285984" y="2214554"/>
            <a:ext cx="4643470" cy="2088843"/>
          </a:xfrm>
        </p:spPr>
      </p:pic>
      <p:pic>
        <p:nvPicPr>
          <p:cNvPr id="5" name="Рисунок 4" descr="fd49f77e-f79f-49e7-b6ea-855d85c0d578.jpg"/>
          <p:cNvPicPr>
            <a:picLocks noChangeAspect="1"/>
          </p:cNvPicPr>
          <p:nvPr/>
        </p:nvPicPr>
        <p:blipFill>
          <a:blip r:embed="rId3" cstate="print"/>
          <a:srcRect b="9374"/>
          <a:stretch>
            <a:fillRect/>
          </a:stretch>
        </p:blipFill>
        <p:spPr>
          <a:xfrm>
            <a:off x="142844" y="3286124"/>
            <a:ext cx="2857502" cy="3452838"/>
          </a:xfrm>
          <a:prstGeom prst="rect">
            <a:avLst/>
          </a:prstGeom>
        </p:spPr>
      </p:pic>
      <p:pic>
        <p:nvPicPr>
          <p:cNvPr id="6" name="Рисунок 5" descr="c83c90b3-2e4f-4d33-941c-98aa6ee469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357562"/>
            <a:ext cx="2500312" cy="3333749"/>
          </a:xfrm>
          <a:prstGeom prst="rect">
            <a:avLst/>
          </a:prstGeom>
        </p:spPr>
      </p:pic>
      <p:pic>
        <p:nvPicPr>
          <p:cNvPr id="7" name="Рисунок 6" descr="5072ced4-5713-42ad-bf06-5e07bdbcf775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2428874" cy="3238499"/>
          </a:xfrm>
          <a:prstGeom prst="rect">
            <a:avLst/>
          </a:prstGeom>
        </p:spPr>
      </p:pic>
      <p:pic>
        <p:nvPicPr>
          <p:cNvPr id="8" name="Рисунок 7" descr="3f741f5a-9b0d-4d70-91a4-bbf7975911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42852"/>
            <a:ext cx="2143122" cy="2857496"/>
          </a:xfrm>
          <a:prstGeom prst="rect">
            <a:avLst/>
          </a:prstGeom>
        </p:spPr>
      </p:pic>
      <p:pic>
        <p:nvPicPr>
          <p:cNvPr id="9" name="Рисунок 8" descr="3581d245-7dbf-4b63-bde2-91ada4169af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143380"/>
            <a:ext cx="1928808" cy="2571744"/>
          </a:xfrm>
          <a:prstGeom prst="rect">
            <a:avLst/>
          </a:prstGeom>
        </p:spPr>
      </p:pic>
      <p:pic>
        <p:nvPicPr>
          <p:cNvPr id="10" name="Рисунок 9" descr="7b28778d-8a46-43e9-84c2-03f96dc7e2b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142851"/>
            <a:ext cx="2000264" cy="26670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573e90-17e9-4836-aea2-46147aa0f7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803127" cy="2852345"/>
          </a:xfrm>
        </p:spPr>
      </p:pic>
      <p:pic>
        <p:nvPicPr>
          <p:cNvPr id="5" name="Рисунок 4" descr="be8d1638-d8c3-48cd-9692-125df9e7d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4071934" cy="3053951"/>
          </a:xfrm>
          <a:prstGeom prst="rect">
            <a:avLst/>
          </a:prstGeom>
        </p:spPr>
      </p:pic>
      <p:pic>
        <p:nvPicPr>
          <p:cNvPr id="6" name="Рисунок 5" descr="WhatsApp-Image-2024-06-05-at-11.46.0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929058" cy="29467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hatsApp-Image-2024-09-30-at-1412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241"/>
          <a:stretch>
            <a:fillRect/>
          </a:stretch>
        </p:blipFill>
        <p:spPr>
          <a:xfrm>
            <a:off x="2214546" y="2071678"/>
            <a:ext cx="4160317" cy="2738290"/>
          </a:xfrm>
        </p:spPr>
      </p:pic>
      <p:pic>
        <p:nvPicPr>
          <p:cNvPr id="5" name="Рисунок 4" descr="WhatsApp-Image-2024-09-30-at-141552.jpeg"/>
          <p:cNvPicPr>
            <a:picLocks noChangeAspect="1"/>
          </p:cNvPicPr>
          <p:nvPr/>
        </p:nvPicPr>
        <p:blipFill>
          <a:blip r:embed="rId3" cstate="print"/>
          <a:srcRect l="22221"/>
          <a:stretch>
            <a:fillRect/>
          </a:stretch>
        </p:blipFill>
        <p:spPr>
          <a:xfrm>
            <a:off x="214282" y="3286124"/>
            <a:ext cx="2000278" cy="3429000"/>
          </a:xfrm>
          <a:prstGeom prst="rect">
            <a:avLst/>
          </a:prstGeom>
        </p:spPr>
      </p:pic>
      <p:pic>
        <p:nvPicPr>
          <p:cNvPr id="6" name="Рисунок 5" descr="WhatsApp-Image-2024-09-30-at-141552-1.jpeg"/>
          <p:cNvPicPr>
            <a:picLocks noChangeAspect="1"/>
          </p:cNvPicPr>
          <p:nvPr/>
        </p:nvPicPr>
        <p:blipFill>
          <a:blip r:embed="rId4"/>
          <a:srcRect l="12500" t="21875" r="19531" b="8333"/>
          <a:stretch>
            <a:fillRect/>
          </a:stretch>
        </p:blipFill>
        <p:spPr>
          <a:xfrm>
            <a:off x="5500694" y="4000504"/>
            <a:ext cx="3500462" cy="2695758"/>
          </a:xfrm>
          <a:prstGeom prst="rect">
            <a:avLst/>
          </a:prstGeom>
        </p:spPr>
      </p:pic>
      <p:pic>
        <p:nvPicPr>
          <p:cNvPr id="7" name="Рисунок 6" descr="WhatsApp-Image-2024-09-30-at-1412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42852"/>
            <a:ext cx="2428874" cy="3238499"/>
          </a:xfrm>
          <a:prstGeom prst="rect">
            <a:avLst/>
          </a:prstGeom>
        </p:spPr>
      </p:pic>
      <p:pic>
        <p:nvPicPr>
          <p:cNvPr id="8" name="Рисунок 7" descr="WhatsApp-Image-2024-09-30-at-141551.jpeg"/>
          <p:cNvPicPr>
            <a:picLocks noChangeAspect="1"/>
          </p:cNvPicPr>
          <p:nvPr/>
        </p:nvPicPr>
        <p:blipFill>
          <a:blip r:embed="rId6"/>
          <a:srcRect t="27083" b="9375"/>
          <a:stretch>
            <a:fillRect/>
          </a:stretch>
        </p:blipFill>
        <p:spPr>
          <a:xfrm>
            <a:off x="142844" y="142852"/>
            <a:ext cx="4714908" cy="22469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-Image-2024-10-07-at-075052-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71678"/>
            <a:ext cx="4666020" cy="2624636"/>
          </a:xfrm>
        </p:spPr>
      </p:pic>
      <p:pic>
        <p:nvPicPr>
          <p:cNvPr id="5" name="Рисунок 4" descr="WhatsApp-Image-2024-10-07-at-075052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625" y="4214818"/>
            <a:ext cx="4381499" cy="2464593"/>
          </a:xfrm>
          <a:prstGeom prst="rect">
            <a:avLst/>
          </a:prstGeom>
        </p:spPr>
      </p:pic>
      <p:pic>
        <p:nvPicPr>
          <p:cNvPr id="6" name="Рисунок 5" descr="WhatsApp-Image-2024-10-07-at-075052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42852"/>
            <a:ext cx="4143404" cy="2330665"/>
          </a:xfrm>
          <a:prstGeom prst="rect">
            <a:avLst/>
          </a:prstGeom>
        </p:spPr>
      </p:pic>
      <p:pic>
        <p:nvPicPr>
          <p:cNvPr id="7" name="Рисунок 6" descr="WhatsApp-Image-2024-10-07-at-07505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357562"/>
            <a:ext cx="2500312" cy="3333749"/>
          </a:xfrm>
          <a:prstGeom prst="rect">
            <a:avLst/>
          </a:prstGeom>
        </p:spPr>
      </p:pic>
      <p:pic>
        <p:nvPicPr>
          <p:cNvPr id="8" name="Рисунок 7" descr="WhatsApp-Image-2024-10-07-at-075052-10.jpeg"/>
          <p:cNvPicPr>
            <a:picLocks noChangeAspect="1"/>
          </p:cNvPicPr>
          <p:nvPr/>
        </p:nvPicPr>
        <p:blipFill>
          <a:blip r:embed="rId6"/>
          <a:srcRect t="21549"/>
          <a:stretch>
            <a:fillRect/>
          </a:stretch>
        </p:blipFill>
        <p:spPr>
          <a:xfrm>
            <a:off x="142844" y="142852"/>
            <a:ext cx="4714876" cy="20806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40a0c73-d629-4c3a-8c71-9e67b6f793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216142" cy="2197097"/>
          </a:xfrm>
        </p:spPr>
      </p:pic>
      <p:pic>
        <p:nvPicPr>
          <p:cNvPr id="5" name="Рисунок 4" descr="WhatsApp-Image-2024-04-12-at-12.42.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290"/>
            <a:ext cx="3000396" cy="4000528"/>
          </a:xfrm>
          <a:prstGeom prst="rect">
            <a:avLst/>
          </a:prstGeom>
        </p:spPr>
      </p:pic>
      <p:pic>
        <p:nvPicPr>
          <p:cNvPr id="6" name="Рисунок 5" descr="WhatsApp Image 2024-09-30 at 15.24.15.jpeg"/>
          <p:cNvPicPr>
            <a:picLocks noChangeAspect="1"/>
          </p:cNvPicPr>
          <p:nvPr/>
        </p:nvPicPr>
        <p:blipFill>
          <a:blip r:embed="rId4" cstate="print"/>
          <a:srcRect l="16666" r="9722" b="3125"/>
          <a:stretch>
            <a:fillRect/>
          </a:stretch>
        </p:blipFill>
        <p:spPr>
          <a:xfrm>
            <a:off x="6143636" y="142852"/>
            <a:ext cx="2286016" cy="4011297"/>
          </a:xfrm>
          <a:prstGeom prst="rect">
            <a:avLst/>
          </a:prstGeom>
        </p:spPr>
      </p:pic>
      <p:pic>
        <p:nvPicPr>
          <p:cNvPr id="7" name="Рисунок 6" descr="e8668343-b257-4667-a846-aac214fdba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509" y="4357694"/>
            <a:ext cx="3143240" cy="2357430"/>
          </a:xfrm>
          <a:prstGeom prst="rect">
            <a:avLst/>
          </a:prstGeom>
        </p:spPr>
      </p:pic>
      <p:pic>
        <p:nvPicPr>
          <p:cNvPr id="10" name="Рисунок 9" descr="WhatsApp Image 2024-10-24 at 14.01.11.jpeg"/>
          <p:cNvPicPr>
            <a:picLocks noChangeAspect="1"/>
          </p:cNvPicPr>
          <p:nvPr/>
        </p:nvPicPr>
        <p:blipFill>
          <a:blip r:embed="rId6" cstate="print"/>
          <a:srcRect t="9375" b="3125"/>
          <a:stretch>
            <a:fillRect/>
          </a:stretch>
        </p:blipFill>
        <p:spPr>
          <a:xfrm>
            <a:off x="142844" y="2643182"/>
            <a:ext cx="2643188" cy="3083741"/>
          </a:xfrm>
          <a:prstGeom prst="rect">
            <a:avLst/>
          </a:prstGeom>
        </p:spPr>
      </p:pic>
      <p:pic>
        <p:nvPicPr>
          <p:cNvPr id="11" name="Рисунок 10" descr="WhatsApp Image 2024-10-24 at 14.01.13 (1).jpeg"/>
          <p:cNvPicPr>
            <a:picLocks noChangeAspect="1"/>
          </p:cNvPicPr>
          <p:nvPr/>
        </p:nvPicPr>
        <p:blipFill>
          <a:blip r:embed="rId7" cstate="print"/>
          <a:srcRect l="8333" t="6250" r="5555" b="10416"/>
          <a:stretch>
            <a:fillRect/>
          </a:stretch>
        </p:blipFill>
        <p:spPr>
          <a:xfrm>
            <a:off x="3214678" y="3714752"/>
            <a:ext cx="2286016" cy="2949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428604"/>
            <a:ext cx="428310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«Не думайте, что вы воспитываете ребенка только тогда, когда с ним разговариваете, или поучаете его, или приказываете ему. Вы воспитываете его в каждый момент вашей жизни. Малейшие изменения в тоне ребенок видит или чувствует, все повороты вашей мысли доходят до него невидимыми путями, вы их не замечаете»</a:t>
            </a:r>
          </a:p>
          <a:p>
            <a:pPr algn="r">
              <a:buNone/>
            </a:pPr>
            <a:r>
              <a:rPr lang="ru-RU" dirty="0">
                <a:hlinkClick r:id="rId2"/>
              </a:rPr>
              <a:t>Макаренко А. С.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642918"/>
            <a:ext cx="4041775" cy="5483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643338" cy="433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bb31ac-21ac-4e65-8c06-90f9c44cd1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3024713" cy="2268535"/>
          </a:xfrm>
        </p:spPr>
      </p:pic>
      <p:pic>
        <p:nvPicPr>
          <p:cNvPr id="5" name="Рисунок 4" descr="3488889f-e3cc-41b0-99fb-b9ca022fce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52"/>
            <a:ext cx="3071834" cy="2303875"/>
          </a:xfrm>
          <a:prstGeom prst="rect">
            <a:avLst/>
          </a:prstGeom>
        </p:spPr>
      </p:pic>
      <p:pic>
        <p:nvPicPr>
          <p:cNvPr id="6" name="Рисунок 5" descr="ccffd905-5405-421b-9fd1-9720d1497f8a.jpg"/>
          <p:cNvPicPr>
            <a:picLocks noChangeAspect="1"/>
          </p:cNvPicPr>
          <p:nvPr/>
        </p:nvPicPr>
        <p:blipFill>
          <a:blip r:embed="rId4" cstate="print"/>
          <a:srcRect b="26086"/>
          <a:stretch>
            <a:fillRect/>
          </a:stretch>
        </p:blipFill>
        <p:spPr>
          <a:xfrm>
            <a:off x="500034" y="2571744"/>
            <a:ext cx="3286116" cy="1821670"/>
          </a:xfrm>
          <a:prstGeom prst="rect">
            <a:avLst/>
          </a:prstGeom>
        </p:spPr>
      </p:pic>
      <p:pic>
        <p:nvPicPr>
          <p:cNvPr id="7" name="Рисунок 6" descr="IRxI-ddYI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571744"/>
            <a:ext cx="2857520" cy="2143140"/>
          </a:xfrm>
          <a:prstGeom prst="rect">
            <a:avLst/>
          </a:prstGeom>
        </p:spPr>
      </p:pic>
      <p:pic>
        <p:nvPicPr>
          <p:cNvPr id="8" name="Рисунок 7" descr="thumb_crop_380x250_news_461_ori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72008"/>
            <a:ext cx="2428892" cy="1597955"/>
          </a:xfrm>
          <a:prstGeom prst="rect">
            <a:avLst/>
          </a:prstGeom>
        </p:spPr>
      </p:pic>
      <p:pic>
        <p:nvPicPr>
          <p:cNvPr id="9" name="Рисунок 8" descr="thumb_crop_380x250_news_445_or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4786322"/>
            <a:ext cx="2881320" cy="1895605"/>
          </a:xfrm>
          <a:prstGeom prst="rect">
            <a:avLst/>
          </a:prstGeom>
        </p:spPr>
      </p:pic>
      <p:pic>
        <p:nvPicPr>
          <p:cNvPr id="10" name="Рисунок 9" descr="thumb_crop_380x250_news_583.jpeg"/>
          <p:cNvPicPr>
            <a:picLocks noChangeAspect="1"/>
          </p:cNvPicPr>
          <p:nvPr/>
        </p:nvPicPr>
        <p:blipFill>
          <a:blip r:embed="rId8"/>
          <a:srcRect l="17763" r="19078"/>
          <a:stretch>
            <a:fillRect/>
          </a:stretch>
        </p:blipFill>
        <p:spPr>
          <a:xfrm>
            <a:off x="6715140" y="4357694"/>
            <a:ext cx="2286016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umb_crop_380x250_news_446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142852"/>
            <a:ext cx="4017673" cy="2643206"/>
          </a:xfrm>
        </p:spPr>
      </p:pic>
      <p:pic>
        <p:nvPicPr>
          <p:cNvPr id="5" name="Рисунок 4" descr="c2bc2697-b805-4a2e-8c43-8e7e7b2711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52"/>
            <a:ext cx="3571868" cy="2678901"/>
          </a:xfrm>
          <a:prstGeom prst="rect">
            <a:avLst/>
          </a:prstGeom>
        </p:spPr>
      </p:pic>
      <p:pic>
        <p:nvPicPr>
          <p:cNvPr id="6" name="Рисунок 5" descr="929bd4a3-f54f-4791-bd83-c62f10f0ad97.jpg"/>
          <p:cNvPicPr>
            <a:picLocks noChangeAspect="1"/>
          </p:cNvPicPr>
          <p:nvPr/>
        </p:nvPicPr>
        <p:blipFill>
          <a:blip r:embed="rId4" cstate="print"/>
          <a:srcRect l="16666" r="25000" b="22916"/>
          <a:stretch>
            <a:fillRect/>
          </a:stretch>
        </p:blipFill>
        <p:spPr>
          <a:xfrm>
            <a:off x="214282" y="3214686"/>
            <a:ext cx="2428892" cy="3209593"/>
          </a:xfrm>
          <a:prstGeom prst="rect">
            <a:avLst/>
          </a:prstGeom>
        </p:spPr>
      </p:pic>
      <p:pic>
        <p:nvPicPr>
          <p:cNvPr id="7" name="Рисунок 6" descr="15901d08-fc99-44e1-88f5-0a352a6e41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000372"/>
            <a:ext cx="2428874" cy="3238499"/>
          </a:xfrm>
          <a:prstGeom prst="rect">
            <a:avLst/>
          </a:prstGeom>
        </p:spPr>
      </p:pic>
      <p:pic>
        <p:nvPicPr>
          <p:cNvPr id="9" name="Рисунок 8" descr="40b37c88-1cbc-4e89-ba23-648e38f09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143380"/>
            <a:ext cx="3238491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b43f0a-eae1-4e52-9c0f-5395c4bec3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2571768" cy="3429024"/>
          </a:xfrm>
        </p:spPr>
      </p:pic>
      <p:pic>
        <p:nvPicPr>
          <p:cNvPr id="5" name="Рисунок 4" descr="02faffae-e33e-45b7-bfd4-bda706ef7ebc.jpg"/>
          <p:cNvPicPr>
            <a:picLocks noChangeAspect="1"/>
          </p:cNvPicPr>
          <p:nvPr/>
        </p:nvPicPr>
        <p:blipFill>
          <a:blip r:embed="rId3"/>
          <a:srcRect t="29167"/>
          <a:stretch>
            <a:fillRect/>
          </a:stretch>
        </p:blipFill>
        <p:spPr>
          <a:xfrm>
            <a:off x="214282" y="4214818"/>
            <a:ext cx="4572000" cy="2428880"/>
          </a:xfrm>
          <a:prstGeom prst="rect">
            <a:avLst/>
          </a:prstGeom>
        </p:spPr>
      </p:pic>
      <p:pic>
        <p:nvPicPr>
          <p:cNvPr id="8" name="Рисунок 7" descr="WhatsApp-Image-2024-10-16-at-1350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214554"/>
            <a:ext cx="2933931" cy="1919280"/>
          </a:xfrm>
          <a:prstGeom prst="rect">
            <a:avLst/>
          </a:prstGeom>
        </p:spPr>
      </p:pic>
      <p:pic>
        <p:nvPicPr>
          <p:cNvPr id="10" name="Рисунок 9" descr="WhatsApp Image 2024-09-16 at 13.29.49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214290"/>
            <a:ext cx="5191935" cy="2393158"/>
          </a:xfrm>
          <a:prstGeom prst="rect">
            <a:avLst/>
          </a:prstGeom>
        </p:spPr>
      </p:pic>
      <p:pic>
        <p:nvPicPr>
          <p:cNvPr id="6" name="Рисунок 5" descr="40b37c88-1cbc-4e89-ba23-648e38f09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286256"/>
            <a:ext cx="3238491" cy="2428868"/>
          </a:xfrm>
          <a:prstGeom prst="rect">
            <a:avLst/>
          </a:prstGeom>
        </p:spPr>
      </p:pic>
      <p:pic>
        <p:nvPicPr>
          <p:cNvPr id="9" name="Рисунок 8" descr="WhatsApp Image 2024-09-16 at 13.29.48.jpeg"/>
          <p:cNvPicPr>
            <a:picLocks noChangeAspect="1"/>
          </p:cNvPicPr>
          <p:nvPr/>
        </p:nvPicPr>
        <p:blipFill>
          <a:blip r:embed="rId7" cstate="print"/>
          <a:srcRect t="15625" r="6250"/>
          <a:stretch>
            <a:fillRect/>
          </a:stretch>
        </p:blipFill>
        <p:spPr>
          <a:xfrm>
            <a:off x="2714612" y="2357430"/>
            <a:ext cx="328085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umb_h300_news_379_ori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327582" cy="2428892"/>
          </a:xfrm>
        </p:spPr>
      </p:pic>
      <p:pic>
        <p:nvPicPr>
          <p:cNvPr id="5" name="Рисунок 4" descr="thumb_crop_380x250_news_523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3619500" cy="2381250"/>
          </a:xfrm>
          <a:prstGeom prst="rect">
            <a:avLst/>
          </a:prstGeom>
        </p:spPr>
      </p:pic>
      <p:pic>
        <p:nvPicPr>
          <p:cNvPr id="6" name="Рисунок 5" descr="thumb_h150_WhatsApp-Image-2023-09-12-at-14.19.32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42852"/>
            <a:ext cx="2000250" cy="1428750"/>
          </a:xfrm>
          <a:prstGeom prst="rect">
            <a:avLst/>
          </a:prstGeom>
        </p:spPr>
      </p:pic>
      <p:pic>
        <p:nvPicPr>
          <p:cNvPr id="7" name="Рисунок 6" descr="WhatsApp Image 2024-10-16 at 19.46.16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143116"/>
            <a:ext cx="2285998" cy="3047997"/>
          </a:xfrm>
          <a:prstGeom prst="rect">
            <a:avLst/>
          </a:prstGeom>
        </p:spPr>
      </p:pic>
      <p:pic>
        <p:nvPicPr>
          <p:cNvPr id="8" name="Рисунок 7" descr="WhatsApp Image 2024-10-16 at 19.46.17 (19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500306"/>
            <a:ext cx="2952739" cy="2214554"/>
          </a:xfrm>
          <a:prstGeom prst="rect">
            <a:avLst/>
          </a:prstGeom>
        </p:spPr>
      </p:pic>
      <p:pic>
        <p:nvPicPr>
          <p:cNvPr id="9" name="Рисунок 8" descr="WhatsApp Image 2024-10-16 at 19.46.17 (17).jpeg"/>
          <p:cNvPicPr>
            <a:picLocks noChangeAspect="1"/>
          </p:cNvPicPr>
          <p:nvPr/>
        </p:nvPicPr>
        <p:blipFill>
          <a:blip r:embed="rId7"/>
          <a:srcRect t="26041" r="15625"/>
          <a:stretch>
            <a:fillRect/>
          </a:stretch>
        </p:blipFill>
        <p:spPr>
          <a:xfrm>
            <a:off x="3714744" y="4500570"/>
            <a:ext cx="3477322" cy="2286016"/>
          </a:xfrm>
          <a:prstGeom prst="rect">
            <a:avLst/>
          </a:prstGeom>
        </p:spPr>
      </p:pic>
      <p:pic>
        <p:nvPicPr>
          <p:cNvPr id="10" name="Рисунок 9" descr="WhatsApp Image 2024-10-16 at 19.46.17 (20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2714620"/>
            <a:ext cx="2928958" cy="3905278"/>
          </a:xfrm>
          <a:prstGeom prst="rect">
            <a:avLst/>
          </a:prstGeom>
        </p:spPr>
      </p:pic>
      <p:pic>
        <p:nvPicPr>
          <p:cNvPr id="1026" name="Picture 2" descr="Театр «Инклюди» провёл показ постановки «Белые/черные»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4-10-17 at 21.02.1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372" y="142853"/>
            <a:ext cx="4027178" cy="2428892"/>
          </a:xfrm>
        </p:spPr>
      </p:pic>
      <p:pic>
        <p:nvPicPr>
          <p:cNvPr id="5" name="Рисунок 4" descr="854e92cf-3e2f-44b6-80b5-9b574223c23e.jpg"/>
          <p:cNvPicPr>
            <a:picLocks noChangeAspect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>
          <a:xfrm>
            <a:off x="142844" y="4071942"/>
            <a:ext cx="3980309" cy="2643182"/>
          </a:xfrm>
          <a:prstGeom prst="rect">
            <a:avLst/>
          </a:prstGeom>
        </p:spPr>
      </p:pic>
      <p:pic>
        <p:nvPicPr>
          <p:cNvPr id="6" name="Рисунок 5" descr="2fb3e5f5-e686-41d8-b517-89ac1eb828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3333773" cy="2500330"/>
          </a:xfrm>
          <a:prstGeom prst="rect">
            <a:avLst/>
          </a:prstGeom>
        </p:spPr>
      </p:pic>
      <p:pic>
        <p:nvPicPr>
          <p:cNvPr id="7" name="Рисунок 6" descr="3537f38d-a4c7-447a-bbcd-5fa2cab9db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929066"/>
            <a:ext cx="3714744" cy="2786058"/>
          </a:xfrm>
          <a:prstGeom prst="rect">
            <a:avLst/>
          </a:prstGeom>
        </p:spPr>
      </p:pic>
      <p:pic>
        <p:nvPicPr>
          <p:cNvPr id="8" name="Рисунок 7" descr="7b063094-e691-4247-a85a-680618b836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2071678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3008313" cy="244157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Кондина</a:t>
            </a:r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Светлана Владимировна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Педагог-психолог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643306" y="642918"/>
            <a:ext cx="5183188" cy="548324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«Семья и школа – партнёры в воспитании»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3008313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klipartz.com (1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14554"/>
            <a:ext cx="4263410" cy="4298611"/>
          </a:xfrm>
          <a:prstGeom prst="rect">
            <a:avLst/>
          </a:prstGeom>
        </p:spPr>
      </p:pic>
      <p:pic>
        <p:nvPicPr>
          <p:cNvPr id="6" name="Рисунок 5" descr="WhatsApp Image 2024-10-10 at 14.19.52.jpeg"/>
          <p:cNvPicPr>
            <a:picLocks noChangeAspect="1"/>
          </p:cNvPicPr>
          <p:nvPr/>
        </p:nvPicPr>
        <p:blipFill>
          <a:blip r:embed="rId3"/>
          <a:srcRect t="14295"/>
          <a:stretch>
            <a:fillRect/>
          </a:stretch>
        </p:blipFill>
        <p:spPr>
          <a:xfrm>
            <a:off x="428596" y="714356"/>
            <a:ext cx="3000396" cy="34265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rcRect r="6250"/>
          <a:stretch>
            <a:fillRect/>
          </a:stretch>
        </p:blipFill>
        <p:spPr>
          <a:xfrm>
            <a:off x="0" y="642918"/>
            <a:ext cx="9167867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rcRect l="4687"/>
          <a:stretch>
            <a:fillRect/>
          </a:stretch>
        </p:blipFill>
        <p:spPr>
          <a:xfrm>
            <a:off x="0" y="714356"/>
            <a:ext cx="9144000" cy="5396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3579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Предполагаемые ответы родителей:</a:t>
            </a:r>
          </a:p>
          <a:p>
            <a:pPr>
              <a:buNone/>
            </a:pPr>
            <a:r>
              <a:rPr lang="ru-RU" dirty="0"/>
              <a:t>- умеющим адаптироваться к любым ситуациям;</a:t>
            </a:r>
          </a:p>
          <a:p>
            <a:pPr>
              <a:buNone/>
            </a:pPr>
            <a:r>
              <a:rPr lang="ru-RU" dirty="0"/>
              <a:t>-умеющим общаться с людьми, вступать с ними во взаимодействие;</a:t>
            </a:r>
          </a:p>
          <a:p>
            <a:pPr>
              <a:buNone/>
            </a:pPr>
            <a:r>
              <a:rPr lang="ru-RU" dirty="0"/>
              <a:t>- умеющим вести домашнее хозяйство (</a:t>
            </a:r>
            <a:r>
              <a:rPr lang="ru-RU" dirty="0" err="1"/>
              <a:t>соц</a:t>
            </a:r>
            <a:r>
              <a:rPr lang="ru-RU" dirty="0"/>
              <a:t> бытовые компетенции) или оказывать помощь по ведению домашнего хозяйства;</a:t>
            </a:r>
          </a:p>
          <a:p>
            <a:pPr>
              <a:buNone/>
            </a:pPr>
            <a:r>
              <a:rPr lang="ru-RU" dirty="0"/>
              <a:t>- имеющий мотивацию к продуктивному, полезному труду, деятельность которого дает результат;</a:t>
            </a:r>
          </a:p>
          <a:p>
            <a:pPr>
              <a:buNone/>
            </a:pPr>
            <a:r>
              <a:rPr lang="ru-RU" dirty="0"/>
              <a:t>- а самое главное (для каждого родителя), чтобы ребенок имел хорошее физическое и психическое здоровье (потребность в ЗОЖ)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3008313" cy="244157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Заварзина</a:t>
            </a:r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Людмила Анатольевна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Учитель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643306" y="642918"/>
            <a:ext cx="5183188" cy="548324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«Формирование практических навыков на уроках «Основы социальной жизни», как залог успешной социализации детей с ОВЗ»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714356"/>
            <a:ext cx="2714644" cy="36195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-785842"/>
            <a:ext cx="2714644" cy="2387600"/>
          </a:xfrm>
        </p:spPr>
        <p:txBody>
          <a:bodyPr>
            <a:normAutofit/>
          </a:bodyPr>
          <a:lstStyle/>
          <a:p>
            <a:r>
              <a:rPr lang="ru-RU" sz="6600" b="1" i="1" u="sng" dirty="0" smtClean="0">
                <a:solidFill>
                  <a:srgbClr val="FF0000"/>
                </a:solidFill>
              </a:rPr>
              <a:t>ОСЖ</a:t>
            </a:r>
            <a:endParaRPr lang="ru-RU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857364"/>
            <a:ext cx="5429288" cy="16557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О</a:t>
            </a:r>
            <a:r>
              <a:rPr lang="ru-RU" sz="4800" b="1" dirty="0" smtClean="0">
                <a:solidFill>
                  <a:srgbClr val="FF0000"/>
                </a:solidFill>
              </a:rPr>
              <a:t>- основы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       С</a:t>
            </a:r>
            <a:r>
              <a:rPr lang="ru-RU" sz="4800" b="1" dirty="0" smtClean="0">
                <a:solidFill>
                  <a:srgbClr val="FF0000"/>
                </a:solidFill>
              </a:rPr>
              <a:t>- социальной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Ж</a:t>
            </a:r>
            <a:r>
              <a:rPr lang="ru-RU" sz="4800" b="1" dirty="0" smtClean="0">
                <a:solidFill>
                  <a:srgbClr val="FF0000"/>
                </a:solidFill>
              </a:rPr>
              <a:t>- жизни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015583" cy="2397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6379">
            <a:off x="6706277" y="4110848"/>
            <a:ext cx="2053006" cy="2375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4937">
            <a:off x="6698147" y="316020"/>
            <a:ext cx="1897544" cy="2109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0161">
            <a:off x="510941" y="4868894"/>
            <a:ext cx="1625866" cy="16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79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Ролевая игра - как способ формирования коммуникативного поведения школьников</a:t>
            </a:r>
            <a:endParaRPr lang="ru-RU" dirty="0"/>
          </a:p>
        </p:txBody>
      </p:sp>
      <p:pic>
        <p:nvPicPr>
          <p:cNvPr id="7" name="Содержимое 6" descr="IMG_6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1018" y="1703950"/>
            <a:ext cx="3241964" cy="4318462"/>
          </a:xfrm>
        </p:spPr>
      </p:pic>
      <p:pic>
        <p:nvPicPr>
          <p:cNvPr id="11" name="Рисунок 10" descr="IMG_6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32403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«Уход за грудным ребенком»</a:t>
            </a:r>
            <a:endParaRPr lang="ru-RU" dirty="0"/>
          </a:p>
        </p:txBody>
      </p:sp>
      <p:pic>
        <p:nvPicPr>
          <p:cNvPr id="4" name="Содержимое 3" descr="IMG_6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052736"/>
            <a:ext cx="2592288" cy="3456384"/>
          </a:xfrm>
        </p:spPr>
      </p:pic>
      <p:pic>
        <p:nvPicPr>
          <p:cNvPr id="5" name="Рисунок 4" descr="IMG_6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2520280" cy="3360373"/>
          </a:xfrm>
          <a:prstGeom prst="rect">
            <a:avLst/>
          </a:prstGeom>
        </p:spPr>
      </p:pic>
      <p:pic>
        <p:nvPicPr>
          <p:cNvPr id="7" name="Рисунок 6" descr="IMG_6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060848"/>
            <a:ext cx="262575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 «Торговля»</a:t>
            </a:r>
            <a:br>
              <a:rPr lang="ru-RU" dirty="0" smtClean="0"/>
            </a:br>
            <a:r>
              <a:rPr lang="ru-RU" dirty="0" smtClean="0"/>
              <a:t>Экскурсия в продуктовый магазин самообслуживания</a:t>
            </a:r>
            <a:endParaRPr lang="ru-RU" dirty="0"/>
          </a:p>
        </p:txBody>
      </p:sp>
      <p:pic>
        <p:nvPicPr>
          <p:cNvPr id="7" name="Содержимое 6" descr="IMG_6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844824"/>
            <a:ext cx="2094841" cy="2793124"/>
          </a:xfrm>
        </p:spPr>
      </p:pic>
      <p:pic>
        <p:nvPicPr>
          <p:cNvPr id="8" name="Рисунок 7" descr="IMG_6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646294" cy="3528392"/>
          </a:xfrm>
          <a:prstGeom prst="rect">
            <a:avLst/>
          </a:prstGeom>
        </p:spPr>
      </p:pic>
      <p:pic>
        <p:nvPicPr>
          <p:cNvPr id="9" name="Рисунок 8" descr="IMG_6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20888"/>
            <a:ext cx="3096344" cy="412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128664" cy="38744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672408" cy="489654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7267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571768"/>
          </a:xfrm>
        </p:spPr>
        <p:txBody>
          <a:bodyPr/>
          <a:lstStyle/>
          <a:p>
            <a:pPr algn="ctr">
              <a:buNone/>
            </a:pPr>
            <a:r>
              <a:rPr lang="ru-RU" u="sng" dirty="0"/>
              <a:t>Как влияет семья?:</a:t>
            </a:r>
            <a:endParaRPr lang="ru-RU" dirty="0"/>
          </a:p>
          <a:p>
            <a:pPr>
              <a:buNone/>
            </a:pPr>
            <a:r>
              <a:rPr lang="ru-RU" dirty="0"/>
              <a:t>- Уклад.</a:t>
            </a:r>
          </a:p>
          <a:p>
            <a:pPr>
              <a:buNone/>
            </a:pPr>
            <a:r>
              <a:rPr lang="ru-RU" dirty="0"/>
              <a:t>-Воспитание. </a:t>
            </a:r>
          </a:p>
          <a:p>
            <a:pPr>
              <a:buNone/>
            </a:pPr>
            <a:r>
              <a:rPr lang="ru-RU" dirty="0"/>
              <a:t>- Отношения.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596203" cy="494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7758120" cy="126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6" name="Содержимое 5" descr="IMG_6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128459" cy="3096344"/>
          </a:xfrm>
        </p:spPr>
      </p:pic>
      <p:pic>
        <p:nvPicPr>
          <p:cNvPr id="9" name="Содержимое 8" descr="IMG_67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17640" cy="301323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7758120" cy="126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6" name="Содержимое 5" descr="IMG_67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86280" cy="3214710"/>
          </a:xfrm>
        </p:spPr>
      </p:pic>
      <p:pic>
        <p:nvPicPr>
          <p:cNvPr id="9" name="Содержимое 8" descr="IMG_67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429000" cy="4572000"/>
          </a:xfrm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388843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7758120" cy="126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6" name="Содержимое 5" descr="IMG_67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429000" cy="4572000"/>
          </a:xfrm>
        </p:spPr>
      </p:pic>
      <p:pic>
        <p:nvPicPr>
          <p:cNvPr id="9" name="Содержимое 8" descr="IMG_6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7758120" cy="5486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6" name="Содержимое 5" descr="IMG_6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643050"/>
            <a:ext cx="4381531" cy="3286148"/>
          </a:xfrm>
        </p:spPr>
      </p:pic>
      <p:pic>
        <p:nvPicPr>
          <p:cNvPr id="9" name="Содержимое 8" descr="IMG_67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42" y="857232"/>
            <a:ext cx="364333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5082358" cy="26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6" name="Содержимое 5" descr="IMG_45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608512" cy="3456384"/>
          </a:xfrm>
        </p:spPr>
      </p:pic>
      <p:pic>
        <p:nvPicPr>
          <p:cNvPr id="9" name="Содержимое 8" descr="IMG_45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4329675" cy="3247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785786" y="0"/>
            <a:ext cx="7758120" cy="126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6686D"/>
                </a:solidFill>
              </a:rPr>
              <a:t/>
            </a:r>
            <a:br>
              <a:rPr lang="ru-RU" sz="2400" b="1" dirty="0" smtClean="0">
                <a:solidFill>
                  <a:srgbClr val="06686D"/>
                </a:solidFill>
              </a:rPr>
            </a:br>
            <a:endParaRPr lang="ru-RU" sz="2400" b="1" dirty="0" smtClean="0"/>
          </a:p>
        </p:txBody>
      </p:sp>
      <p:pic>
        <p:nvPicPr>
          <p:cNvPr id="9" name="Содержимое 8" descr="IMG_46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536504" cy="3402378"/>
          </a:xfrm>
        </p:spPr>
      </p:pic>
      <p:pic>
        <p:nvPicPr>
          <p:cNvPr id="10" name="Содержимое 9" descr="IMG_46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491581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2786058"/>
            <a:ext cx="2860181" cy="3813573"/>
          </a:xfrm>
        </p:spPr>
      </p:pic>
      <p:pic>
        <p:nvPicPr>
          <p:cNvPr id="5" name="Рисунок 4" descr="IMG_6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357298"/>
            <a:ext cx="2946818" cy="3929091"/>
          </a:xfrm>
          <a:prstGeom prst="rect">
            <a:avLst/>
          </a:prstGeom>
        </p:spPr>
      </p:pic>
      <p:pic>
        <p:nvPicPr>
          <p:cNvPr id="6" name="Рисунок 5" descr="IMG_6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649792" cy="35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E4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7248868" cy="5436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857364"/>
            <a:ext cx="3383280" cy="45138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8" y="404664"/>
            <a:ext cx="3384376" cy="451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ru-RU" dirty="0"/>
              <a:t>Школа:</a:t>
            </a:r>
          </a:p>
          <a:p>
            <a:pPr>
              <a:buNone/>
            </a:pPr>
            <a:r>
              <a:rPr lang="ru-RU" dirty="0"/>
              <a:t>- Создана Развивающая среда, поддерживается положительный микроклимат.</a:t>
            </a:r>
          </a:p>
          <a:p>
            <a:endParaRPr lang="ru-RU" dirty="0"/>
          </a:p>
        </p:txBody>
      </p:sp>
      <p:pic>
        <p:nvPicPr>
          <p:cNvPr id="4" name="Рисунок 3" descr="https://xn--1-itbpro4b.xn--p1ai/upload/images/98c0208b-c93c-487b-a036-3aaf726a90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14554"/>
            <a:ext cx="5072098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142984"/>
            <a:ext cx="3416423" cy="455523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42984"/>
            <a:ext cx="3435846" cy="458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/>
              <a:t>Ведётся системная коррекционная работа по коррекционным программам.</a:t>
            </a:r>
          </a:p>
          <a:p>
            <a:endParaRPr lang="ru-RU" dirty="0"/>
          </a:p>
        </p:txBody>
      </p:sp>
      <p:pic>
        <p:nvPicPr>
          <p:cNvPr id="4" name="Рисунок 3" descr="https://af.attachmail.ru/cgi-bin/readmsg?id=17297663751268592306;0;0;7&amp;mode=attachment&amp;email=e-v-kononova@mail.ru&amp;ct=image%2fjpeg&amp;cn=WhatsApp%20Image%202023%2d03%2d17%20at%2014.00.16.jpeg&amp;cte=binary&amp;rid=1704658070403022904917258131802515380985268422108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384810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WhatsApp Image 2023-04-27 at 13.01.1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235745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xn--1-itbpro4b.xn--p1ai/upload/images/gallery/156/WhatsApp-Image-2023-04-27-at-13.00.59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000108"/>
            <a:ext cx="2218373" cy="295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22-2023 мои док-ты\психолог\фото\oAUEyAsEAOs1.jp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714752"/>
            <a:ext cx="4161155" cy="276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f.attachmail.ru/cgi-bin/readmsg?id=17297663751268592306;0;0;6&amp;mode=attachment&amp;email=e-v-kononova@mail.ru&amp;ct=image%2fjpeg&amp;cn=WhatsApp%20Image%202023%2d03%2d16%20at%2015.04.29.jpeg&amp;cte=binary&amp;rid=174352801460061938491820017289380702577554802044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786082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22-2023 мои док-ты\психолог\фото\WhatsApp Image 2019-12-12 at 15.31.20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8926" y="1428736"/>
            <a:ext cx="2428892" cy="33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022-2023 мои док-ты\психолог\фото\DSCN114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3559896" cy="247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1-itbpro4b.xn--p1ai/upload/images/7a0afaa6-65b2-4a91-aca9-3a890980ebb7(1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142852"/>
            <a:ext cx="3219450" cy="241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f.attachmail.ru/cgi-bin/readmsg?id=17297663751268592306;0;0;2&amp;mode=attachment&amp;email=e-v-kononova@mail.ru&amp;ct=image%2fjpeg&amp;cn=c71a667c%2d328a%2d4008%2db84b%2d4b7b4074fc52.JPG&amp;cte=binary&amp;rid=1233639021929848053831382524723850854006737175119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42852"/>
            <a:ext cx="3425666" cy="456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xn--1-itbpro4b.xn--p1ai/upload/images/07b2e977-8cd7-4e79-98bc-01e76e72708e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857496"/>
            <a:ext cx="2422494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621</Words>
  <Application>Microsoft Office PowerPoint</Application>
  <PresentationFormat>Экран (4:3)</PresentationFormat>
  <Paragraphs>56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                      Общешкольное родительское собрание      25.10.2024       17:00    </vt:lpstr>
      <vt:lpstr>Кононова Елена Валентиновна  Заместитель директора по учебно-воспитательной работе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Национальный проект «Образование» -  в действии!</vt:lpstr>
      <vt:lpstr>Слайд 15</vt:lpstr>
      <vt:lpstr>Дегтерева Александра Андреевна  Заместитель директора по воспитательной работе</vt:lpstr>
      <vt:lpstr>Слайд 17</vt:lpstr>
      <vt:lpstr>СК РФ Статья 63. Права и обязанности родителей по воспитанию и образованию детей </vt:lpstr>
      <vt:lpstr>Статья 44. Права, обязанности и ответственность в сфере образования родителей (законных представителей) несовершеннолетних обучающихся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Кондина Светлана Владимировна  Педагог-психолог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Заварзина Людмила Анатольевна  Учитель</vt:lpstr>
      <vt:lpstr>ОСЖ</vt:lpstr>
      <vt:lpstr>Ролевая игра - как способ формирования коммуникативного поведения школьников</vt:lpstr>
      <vt:lpstr>Тема урока: «Уход за грудным ребенком»</vt:lpstr>
      <vt:lpstr>Тема: «Торговля» Экскурсия в продуктовый магазин самообслуживания</vt:lpstr>
      <vt:lpstr>Слайд 49</vt:lpstr>
      <vt:lpstr>Слайд 50</vt:lpstr>
      <vt:lpstr> </vt:lpstr>
      <vt:lpstr> </vt:lpstr>
      <vt:lpstr> </vt:lpstr>
      <vt:lpstr> </vt:lpstr>
      <vt:lpstr> </vt:lpstr>
      <vt:lpstr> 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</dc:creator>
  <cp:lastModifiedBy>User</cp:lastModifiedBy>
  <cp:revision>90</cp:revision>
  <dcterms:created xsi:type="dcterms:W3CDTF">2024-10-21T10:56:50Z</dcterms:created>
  <dcterms:modified xsi:type="dcterms:W3CDTF">2024-10-25T10:21:30Z</dcterms:modified>
</cp:coreProperties>
</file>