
<file path=[Content_Types].xml><?xml version="1.0" encoding="utf-8"?>
<Types xmlns="http://schemas.openxmlformats.org/package/2006/content-types">
  <Default Extension="jpeg" ContentType="image/jpeg"/>
  <Default Extension="JPG" ContentType="image/.jpg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6" r:id="rId4"/>
    <p:sldId id="257" r:id="rId5"/>
    <p:sldId id="258" r:id="rId6"/>
    <p:sldId id="401" r:id="rId7"/>
    <p:sldId id="402" r:id="rId8"/>
    <p:sldId id="403" r:id="rId9"/>
    <p:sldId id="259" r:id="rId10"/>
    <p:sldId id="260" r:id="rId11"/>
    <p:sldId id="261" r:id="rId12"/>
    <p:sldId id="262" r:id="rId13"/>
    <p:sldId id="263" r:id="rId14"/>
    <p:sldId id="404" r:id="rId15"/>
    <p:sldId id="264" r:id="rId16"/>
    <p:sldId id="267" r:id="rId17"/>
    <p:sldId id="406" r:id="rId18"/>
    <p:sldId id="265" r:id="rId19"/>
    <p:sldId id="40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2" d="100"/>
          <a:sy n="52" d="100"/>
        </p:scale>
        <p:origin x="73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/>
            </a:pPr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44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70" indent="-30607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29920" indent="-30607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99795" indent="-269875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60" indent="-234315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105" indent="-234315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9992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275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499995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799715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hyperlink" Target="https://www.youtube.com/watch?time_continue=66&amp;v=-8eO3TlK2HI&amp;feature=emb_log&#1086;" TargetMode="External"/><Relationship Id="rId1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4200" y="1524001"/>
            <a:ext cx="3412067" cy="3478384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</a:rPr>
              <a:t>Звук и буква я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4200" y="5145513"/>
            <a:ext cx="3412067" cy="73882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FFFF">
                    <a:alpha val="75000"/>
                  </a:srgbClr>
                </a:solidFill>
              </a:rPr>
              <a:t>Учитель</a:t>
            </a:r>
            <a:r>
              <a:rPr lang="ru-RU">
                <a:solidFill>
                  <a:srgbClr val="FFFFFF">
                    <a:alpha val="75000"/>
                  </a:srgbClr>
                </a:solidFill>
              </a:rPr>
              <a:t>: Подсекина </a:t>
            </a:r>
            <a:r>
              <a:rPr lang="ru-RU" dirty="0">
                <a:solidFill>
                  <a:srgbClr val="FFFFFF">
                    <a:alpha val="75000"/>
                  </a:srgbClr>
                </a:solidFill>
              </a:rPr>
              <a:t>М.К.</a:t>
            </a:r>
            <a:endParaRPr lang="ru-RU" dirty="0">
              <a:solidFill>
                <a:srgbClr val="FFFFFF">
                  <a:alpha val="75000"/>
                </a:srgbClr>
              </a:solidFill>
            </a:endParaRPr>
          </a:p>
          <a:p>
            <a:endParaRPr lang="ru-RU" dirty="0">
              <a:solidFill>
                <a:srgbClr val="FFFFFF">
                  <a:alpha val="75000"/>
                </a:srgb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765053" y="1514527"/>
            <a:ext cx="6764864" cy="38052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9871" y="6105832"/>
            <a:ext cx="3980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Урок</a:t>
            </a:r>
            <a:r>
              <a:rPr lang="en-US" dirty="0"/>
              <a:t> </a:t>
            </a:r>
            <a:r>
              <a:rPr lang="ru-RU" dirty="0"/>
              <a:t>проведён на платформе </a:t>
            </a:r>
            <a:r>
              <a:rPr lang="en-US" dirty="0"/>
              <a:t>Uchi.ru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3394" y="2578113"/>
            <a:ext cx="979292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3. Найди </a:t>
            </a:r>
            <a:r>
              <a:rPr lang="ru-RU" sz="3600"/>
              <a:t>лишнее слово</a:t>
            </a:r>
            <a:r>
              <a:rPr lang="ru-RU" sz="3600" dirty="0"/>
              <a:t>.</a:t>
            </a:r>
            <a:endParaRPr lang="ru-RU" sz="3600" dirty="0"/>
          </a:p>
          <a:p>
            <a:r>
              <a:rPr lang="ru-RU" sz="3600" dirty="0"/>
              <a:t> </a:t>
            </a:r>
            <a:endParaRPr lang="ru-RU" sz="3600" dirty="0"/>
          </a:p>
          <a:p>
            <a:r>
              <a:rPr lang="ru-RU" sz="4800" dirty="0"/>
              <a:t>як     </a:t>
            </a:r>
            <a:r>
              <a:rPr lang="ru-RU" sz="4800"/>
              <a:t>язь     сова     ястреб     </a:t>
            </a:r>
            <a:r>
              <a:rPr lang="ru-RU" sz="4800" dirty="0"/>
              <a:t>ягода</a:t>
            </a:r>
            <a:endParaRPr lang="ru-RU" sz="4800" dirty="0"/>
          </a:p>
          <a:p>
            <a:r>
              <a:rPr lang="ru-RU" sz="3600" dirty="0"/>
              <a:t> </a:t>
            </a:r>
            <a:endParaRPr lang="ru-RU" sz="3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6413" y="589935"/>
            <a:ext cx="97486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3600" dirty="0"/>
              <a:t>4</a:t>
            </a:r>
            <a:r>
              <a:rPr lang="ru-RU" sz="3600"/>
              <a:t>. Составь слово </a:t>
            </a:r>
            <a:r>
              <a:rPr lang="ru-RU" sz="3600" dirty="0"/>
              <a:t>из букв</a:t>
            </a:r>
            <a:endParaRPr lang="ru-RU" sz="3600" dirty="0"/>
          </a:p>
          <a:p>
            <a:r>
              <a:rPr lang="ru-RU" sz="3600" dirty="0"/>
              <a:t> </a:t>
            </a:r>
            <a:endParaRPr lang="ru-RU" sz="3600" dirty="0"/>
          </a:p>
          <a:p>
            <a:r>
              <a:rPr lang="ru-RU" sz="4800" dirty="0"/>
              <a:t>а м я</a:t>
            </a:r>
            <a:endParaRPr lang="ru-RU" sz="4800" dirty="0"/>
          </a:p>
          <a:p>
            <a:r>
              <a:rPr lang="ru-RU" sz="4800" dirty="0"/>
              <a:t>ж п л я</a:t>
            </a:r>
            <a:endParaRPr lang="ru-RU" sz="4800" dirty="0"/>
          </a:p>
          <a:p>
            <a:r>
              <a:rPr lang="ru-RU" sz="4800" dirty="0"/>
              <a:t>о г я а д</a:t>
            </a:r>
            <a:endParaRPr lang="ru-RU" sz="4800" dirty="0"/>
          </a:p>
          <a:p>
            <a:r>
              <a:rPr lang="ru-RU" sz="4800" dirty="0"/>
              <a:t>к я</a:t>
            </a:r>
            <a:endParaRPr lang="ru-RU" sz="4800" dirty="0"/>
          </a:p>
          <a:p>
            <a:r>
              <a:rPr lang="ru-RU" sz="2000" dirty="0"/>
              <a:t>(Ответы: яма, пляж, ягода, як.)</a:t>
            </a:r>
            <a:endParaRPr lang="ru-RU" sz="2000" dirty="0"/>
          </a:p>
          <a:p>
            <a:r>
              <a:rPr lang="ru-RU" dirty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5406" y="1755645"/>
            <a:ext cx="10264877" cy="47041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32387" y="678427"/>
            <a:ext cx="81116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5</a:t>
            </a:r>
            <a:r>
              <a:rPr lang="ru-RU" sz="3200"/>
              <a:t>. Рассмотри </a:t>
            </a:r>
            <a:r>
              <a:rPr lang="ru-RU" sz="3200" dirty="0"/>
              <a:t>внимательно картинки, </a:t>
            </a:r>
            <a:r>
              <a:rPr lang="ru-RU" sz="3200"/>
              <a:t>назови слова и скажи</a:t>
            </a:r>
            <a:r>
              <a:rPr lang="ru-RU" sz="3200" dirty="0"/>
              <a:t>, какая </a:t>
            </a:r>
            <a:r>
              <a:rPr lang="ru-RU" sz="3200"/>
              <a:t>буква потерялась</a:t>
            </a:r>
            <a:r>
              <a:rPr lang="ru-RU" sz="3200" dirty="0"/>
              <a:t>?</a:t>
            </a:r>
            <a:endParaRPr lang="ru-RU" sz="3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3999" y="1224116"/>
            <a:ext cx="9743769" cy="56338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92129" y="1120877"/>
            <a:ext cx="3858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Работа в учебнике</a:t>
            </a:r>
            <a:endParaRPr lang="ru-RU" sz="3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8645" y="1283110"/>
            <a:ext cx="4527755" cy="50586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63032" y="2403986"/>
            <a:ext cx="42917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/>
              <a:t>Читаем слова</a:t>
            </a:r>
            <a:endParaRPr lang="ru-RU" sz="3200" dirty="0"/>
          </a:p>
          <a:p>
            <a:r>
              <a:rPr lang="ru-RU" sz="3200" dirty="0"/>
              <a:t>Читаем предложения.</a:t>
            </a:r>
            <a:endParaRPr lang="ru-RU" sz="3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109" y="663677"/>
            <a:ext cx="10043651" cy="619432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9368" y="571500"/>
            <a:ext cx="10028903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8142" y="1740310"/>
            <a:ext cx="101173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Работа в тетради:</a:t>
            </a:r>
            <a:endParaRPr lang="ru-RU" sz="3200" dirty="0"/>
          </a:p>
          <a:p>
            <a:endParaRPr lang="ru-RU" sz="3200" dirty="0"/>
          </a:p>
          <a:p>
            <a:pPr marL="342900" indent="-342900">
              <a:buAutoNum type="arabicPeriod"/>
            </a:pPr>
            <a:r>
              <a:rPr lang="ru-RU" sz="3200"/>
              <a:t>Прописываем </a:t>
            </a:r>
            <a:r>
              <a:rPr lang="ru-RU" sz="3200" dirty="0"/>
              <a:t>букву я.</a:t>
            </a:r>
            <a:endParaRPr lang="ru-RU" sz="3200" dirty="0"/>
          </a:p>
          <a:p>
            <a:pPr marL="342900" indent="-342900">
              <a:buAutoNum type="arabicPeriod"/>
            </a:pPr>
            <a:r>
              <a:rPr lang="ru-RU" sz="3200"/>
              <a:t>Записываем слова с </a:t>
            </a:r>
            <a:r>
              <a:rPr lang="ru-RU" sz="3200" dirty="0"/>
              <a:t>буквой я : яма, ягоды, яблоко.</a:t>
            </a:r>
            <a:endParaRPr lang="ru-RU" sz="3200" dirty="0"/>
          </a:p>
          <a:p>
            <a:pPr marL="342900" indent="-342900">
              <a:buAutoNum type="arabicPeriod"/>
            </a:pPr>
            <a:r>
              <a:rPr lang="ru-RU" sz="3200"/>
              <a:t>Составляем предложение с одним словом и записываем </a:t>
            </a:r>
            <a:r>
              <a:rPr lang="ru-RU" sz="3200" dirty="0"/>
              <a:t>в тетрадь</a:t>
            </a:r>
            <a:endParaRPr lang="ru-RU" sz="3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3173" y="811161"/>
            <a:ext cx="10412361" cy="58846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34582" y="5943600"/>
            <a:ext cx="6931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Домашнее задание: №2, №4 письменно, Азбука </a:t>
            </a:r>
            <a:r>
              <a:rPr lang="ru-RU" sz="2400" dirty="0" err="1"/>
              <a:t>стр</a:t>
            </a:r>
            <a:r>
              <a:rPr lang="ru-RU" sz="2400" dirty="0"/>
              <a:t> 50 - 51 </a:t>
            </a:r>
            <a:endParaRPr lang="ru-RU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651" y="766916"/>
            <a:ext cx="10943303" cy="560438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4465" y="1017638"/>
            <a:ext cx="6312309" cy="542740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06928" y="2828836"/>
            <a:ext cx="38493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Бегемотик рот открыл,</a:t>
            </a:r>
            <a:endParaRPr lang="ru-RU" sz="2400" dirty="0"/>
          </a:p>
          <a:p>
            <a:r>
              <a:rPr lang="ru-RU" sz="2400" dirty="0"/>
              <a:t>Подержал. Потом закрыл.</a:t>
            </a:r>
            <a:endParaRPr lang="ru-RU" sz="2400" dirty="0"/>
          </a:p>
          <a:p>
            <a:r>
              <a:rPr lang="ru-RU" sz="2400" dirty="0"/>
              <a:t>Подразним мы бегемота —</a:t>
            </a:r>
            <a:endParaRPr lang="ru-RU" sz="2400" dirty="0"/>
          </a:p>
          <a:p>
            <a:r>
              <a:rPr lang="ru-RU" sz="2400" dirty="0"/>
              <a:t>Подшутить над ним охота</a:t>
            </a:r>
            <a:r>
              <a:rPr lang="ru-RU" dirty="0"/>
              <a:t>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858297" y="678426"/>
            <a:ext cx="6312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/>
              <a:t>Артикуляционная гимнастика</a:t>
            </a: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6636773" y="5380672"/>
            <a:ext cx="5230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2"/>
              </a:rPr>
              <a:t>https://www.youtube.com/watch?time_continue=66&amp;v=-8eO3TlK2HI&amp;feature=emb_log</a:t>
            </a:r>
            <a:r>
              <a:rPr lang="ru-RU" sz="1200" dirty="0">
                <a:hlinkClick r:id="rId2"/>
              </a:rPr>
              <a:t>о</a:t>
            </a:r>
            <a:r>
              <a:rPr lang="ru-RU" sz="1200" dirty="0"/>
              <a:t>  (ссылка на артикуляционную гимнастику)</a:t>
            </a:r>
            <a:endParaRPr lang="ru-RU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6916" y="988142"/>
            <a:ext cx="5147187" cy="51324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77899" y="3790335"/>
            <a:ext cx="49751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/>
              <a:t>Букву быстро </a:t>
            </a:r>
            <a:r>
              <a:rPr lang="ru-RU" sz="3600" dirty="0"/>
              <a:t>назови, </a:t>
            </a:r>
            <a:endParaRPr lang="ru-RU" sz="3600" dirty="0"/>
          </a:p>
          <a:p>
            <a:r>
              <a:rPr lang="ru-RU" sz="3600"/>
              <a:t>Слово </a:t>
            </a:r>
            <a:r>
              <a:rPr lang="ru-RU" sz="3600" dirty="0"/>
              <a:t>к ней ты подбери!</a:t>
            </a:r>
            <a:endParaRPr lang="ru-RU" sz="3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4000" y="1124744"/>
            <a:ext cx="9144000" cy="5733256"/>
          </a:xfrm>
        </p:spPr>
        <p:txBody>
          <a:bodyPr/>
          <a:lstStyle/>
          <a:p>
            <a:r>
              <a:rPr lang="ru-RU" sz="4800"/>
              <a:t>Сегодня вы познакомитесь с </a:t>
            </a:r>
            <a:r>
              <a:rPr lang="ru-RU" sz="4800" dirty="0"/>
              <a:t>новой буквой- подругой буквы Е.</a:t>
            </a:r>
            <a:endParaRPr lang="ru-RU" sz="4800" dirty="0"/>
          </a:p>
          <a:p>
            <a:r>
              <a:rPr lang="ru-RU" sz="4800" dirty="0"/>
              <a:t>Отгадайте эту букву.</a:t>
            </a:r>
            <a:endParaRPr lang="ru-RU" sz="4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3677" y="663677"/>
            <a:ext cx="10840065" cy="575187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2605" y="1714351"/>
            <a:ext cx="9778181" cy="450946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8703" y="1937748"/>
            <a:ext cx="10574593" cy="441058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2452" y="737419"/>
            <a:ext cx="87015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/>
              <a:t>Задания с </a:t>
            </a:r>
            <a:r>
              <a:rPr lang="ru-RU" sz="2400" dirty="0"/>
              <a:t>буквой Я</a:t>
            </a:r>
            <a:endParaRPr lang="ru-RU" sz="2400" dirty="0"/>
          </a:p>
          <a:p>
            <a:r>
              <a:rPr lang="ru-RU" sz="2400" dirty="0"/>
              <a:t>1. Найди букву Я на карточке. </a:t>
            </a:r>
            <a:r>
              <a:rPr lang="ru-RU" sz="2400"/>
              <a:t>Обведи все </a:t>
            </a:r>
            <a:r>
              <a:rPr lang="ru-RU" sz="2400" dirty="0"/>
              <a:t>буквы Я карандашом </a:t>
            </a:r>
            <a:r>
              <a:rPr lang="ru-RU" sz="2400"/>
              <a:t>(если карточка распечатана </a:t>
            </a:r>
            <a:r>
              <a:rPr lang="ru-RU" sz="2400" dirty="0"/>
              <a:t>на бумаге).</a:t>
            </a:r>
            <a:endParaRPr lang="ru-RU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0657" y="1371600"/>
            <a:ext cx="1091380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111111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2. Найди букву </a:t>
            </a:r>
            <a:r>
              <a:rPr lang="ru-RU" sz="3200" dirty="0">
                <a:solidFill>
                  <a:srgbClr val="FF0000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Я</a:t>
            </a:r>
            <a:r>
              <a:rPr lang="ru-RU" sz="3200" dirty="0">
                <a:solidFill>
                  <a:srgbClr val="111111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ru-RU" sz="3200">
                <a:solidFill>
                  <a:srgbClr val="111111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в словах</a:t>
            </a:r>
            <a:r>
              <a:rPr lang="ru-RU" sz="3200" dirty="0">
                <a:solidFill>
                  <a:srgbClr val="111111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.</a:t>
            </a:r>
            <a:br>
              <a:rPr lang="ru-RU" sz="3200" dirty="0">
                <a:solidFill>
                  <a:srgbClr val="111111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</a:br>
            <a:r>
              <a:rPr lang="ru-RU" sz="3200" dirty="0">
                <a:solidFill>
                  <a:srgbClr val="111111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 </a:t>
            </a:r>
            <a:br>
              <a:rPr lang="ru-RU" sz="3200" dirty="0">
                <a:solidFill>
                  <a:srgbClr val="111111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</a:br>
            <a:r>
              <a:rPr lang="ru-RU" sz="3200" dirty="0">
                <a:solidFill>
                  <a:srgbClr val="111111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Где буква </a:t>
            </a:r>
            <a:r>
              <a:rPr lang="ru-RU" sz="3200" dirty="0">
                <a:solidFill>
                  <a:srgbClr val="FF0000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Я</a:t>
            </a:r>
            <a:r>
              <a:rPr lang="ru-RU" sz="3200" dirty="0">
                <a:solidFill>
                  <a:srgbClr val="111111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 в </a:t>
            </a:r>
            <a:r>
              <a:rPr lang="ru-RU" sz="3200">
                <a:solidFill>
                  <a:srgbClr val="111111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начале слова</a:t>
            </a:r>
            <a:r>
              <a:rPr lang="ru-RU" sz="3200" dirty="0">
                <a:solidFill>
                  <a:srgbClr val="111111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 sz="3200">
                <a:solidFill>
                  <a:srgbClr val="111111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в середине</a:t>
            </a:r>
            <a:r>
              <a:rPr lang="ru-RU" sz="3200" dirty="0">
                <a:solidFill>
                  <a:srgbClr val="111111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, в конце?</a:t>
            </a:r>
            <a:br>
              <a:rPr lang="ru-RU" sz="3200" dirty="0">
                <a:solidFill>
                  <a:srgbClr val="111111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</a:br>
            <a:r>
              <a:rPr lang="ru-RU" sz="3200" dirty="0">
                <a:solidFill>
                  <a:srgbClr val="111111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 </a:t>
            </a:r>
            <a:br>
              <a:rPr lang="ru-RU" sz="3200" dirty="0">
                <a:solidFill>
                  <a:srgbClr val="111111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</a:br>
            <a:r>
              <a:rPr lang="ru-RU" sz="3200" dirty="0">
                <a:solidFill>
                  <a:srgbClr val="FF0000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я</a:t>
            </a:r>
            <a:r>
              <a:rPr lang="ru-RU" sz="3200" dirty="0">
                <a:solidFill>
                  <a:srgbClr val="111111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годы     перь</a:t>
            </a:r>
            <a:r>
              <a:rPr lang="ru-RU" sz="3200" dirty="0">
                <a:solidFill>
                  <a:srgbClr val="FF0000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я</a:t>
            </a:r>
            <a:r>
              <a:rPr lang="ru-RU" sz="3200" dirty="0">
                <a:solidFill>
                  <a:srgbClr val="111111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     </a:t>
            </a:r>
            <a:r>
              <a:rPr lang="ru-RU" sz="3200">
                <a:solidFill>
                  <a:srgbClr val="111111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пол</a:t>
            </a:r>
            <a:r>
              <a:rPr lang="ru-RU" sz="3200">
                <a:solidFill>
                  <a:srgbClr val="FF0000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я</a:t>
            </a:r>
            <a:r>
              <a:rPr lang="ru-RU" sz="3200">
                <a:solidFill>
                  <a:srgbClr val="111111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на     кол</a:t>
            </a:r>
            <a:r>
              <a:rPr lang="ru-RU" sz="3200">
                <a:solidFill>
                  <a:srgbClr val="FF0000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я</a:t>
            </a:r>
            <a:r>
              <a:rPr lang="ru-RU" sz="3200">
                <a:solidFill>
                  <a:srgbClr val="111111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ска    </a:t>
            </a:r>
            <a:r>
              <a:rPr lang="ru-RU" sz="3200">
                <a:solidFill>
                  <a:srgbClr val="FF0000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ru-RU" sz="3200" dirty="0">
                <a:solidFill>
                  <a:srgbClr val="FF0000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я</a:t>
            </a:r>
            <a:r>
              <a:rPr lang="ru-RU" sz="3200" dirty="0">
                <a:solidFill>
                  <a:srgbClr val="111111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рлык     пор</a:t>
            </a:r>
            <a:r>
              <a:rPr lang="ru-RU" sz="3200" dirty="0">
                <a:solidFill>
                  <a:srgbClr val="FF0000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я</a:t>
            </a:r>
            <a:r>
              <a:rPr lang="ru-RU" sz="3200" dirty="0">
                <a:solidFill>
                  <a:srgbClr val="111111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док</a:t>
            </a:r>
            <a:br>
              <a:rPr lang="ru-RU" sz="3200" dirty="0">
                <a:solidFill>
                  <a:srgbClr val="111111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</a:br>
            <a:r>
              <a:rPr lang="ru-RU" sz="3200" dirty="0">
                <a:solidFill>
                  <a:srgbClr val="111111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ма</a:t>
            </a:r>
            <a:r>
              <a:rPr lang="ru-RU" sz="3200" dirty="0">
                <a:solidFill>
                  <a:srgbClr val="FF0000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я</a:t>
            </a:r>
            <a:r>
              <a:rPr lang="ru-RU" sz="3200" dirty="0">
                <a:solidFill>
                  <a:srgbClr val="111111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к     </a:t>
            </a:r>
            <a:r>
              <a:rPr lang="ru-RU" sz="3200">
                <a:solidFill>
                  <a:srgbClr val="111111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земл</a:t>
            </a:r>
            <a:r>
              <a:rPr lang="ru-RU" sz="3200">
                <a:solidFill>
                  <a:srgbClr val="FF0000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я</a:t>
            </a:r>
            <a:r>
              <a:rPr lang="ru-RU" sz="3200">
                <a:solidFill>
                  <a:srgbClr val="111111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     по</a:t>
            </a:r>
            <a:r>
              <a:rPr lang="ru-RU" sz="3200">
                <a:solidFill>
                  <a:srgbClr val="FF0000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я</a:t>
            </a:r>
            <a:r>
              <a:rPr lang="ru-RU" sz="3200">
                <a:solidFill>
                  <a:srgbClr val="111111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с</a:t>
            </a:r>
            <a:br>
              <a:rPr lang="ru-RU" sz="3200" dirty="0">
                <a:solidFill>
                  <a:srgbClr val="111111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</a:br>
            <a:endParaRPr lang="ru-RU" sz="3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nalogousFromLightSeed_2SEEDS">
      <a:dk1>
        <a:srgbClr val="000000"/>
      </a:dk1>
      <a:lt1>
        <a:srgbClr val="FFFFFF"/>
      </a:lt1>
      <a:dk2>
        <a:srgbClr val="243641"/>
      </a:dk2>
      <a:lt2>
        <a:srgbClr val="E2E7E8"/>
      </a:lt2>
      <a:accent1>
        <a:srgbClr val="BD887C"/>
      </a:accent1>
      <a:accent2>
        <a:srgbClr val="C994A0"/>
      </a:accent2>
      <a:accent3>
        <a:srgbClr val="BBA078"/>
      </a:accent3>
      <a:accent4>
        <a:srgbClr val="72AE9E"/>
      </a:accent4>
      <a:accent5>
        <a:srgbClr val="7AAAB2"/>
      </a:accent5>
      <a:accent6>
        <a:srgbClr val="7C98BD"/>
      </a:accent6>
      <a:hlink>
        <a:srgbClr val="5B8B96"/>
      </a:hlink>
      <a:folHlink>
        <a:srgbClr val="7F7F7F"/>
      </a:folHlink>
    </a:clrScheme>
    <a:fontScheme name="Dividend">
      <a:majorFont>
        <a:latin typeface="Univers Condensed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Univers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1183</Words>
  <Application>WPS Presentation</Application>
  <PresentationFormat>Широкоэкранный</PresentationFormat>
  <Paragraphs>56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3" baseType="lpstr">
      <vt:lpstr>Arial</vt:lpstr>
      <vt:lpstr>SimSun</vt:lpstr>
      <vt:lpstr>Wingdings</vt:lpstr>
      <vt:lpstr>Wingdings 2</vt:lpstr>
      <vt:lpstr>Helvetica</vt:lpstr>
      <vt:lpstr>Times New Roman</vt:lpstr>
      <vt:lpstr>Corbel</vt:lpstr>
      <vt:lpstr>Univers</vt:lpstr>
      <vt:lpstr>Microsoft Himalaya</vt:lpstr>
      <vt:lpstr>Microsoft YaHei</vt:lpstr>
      <vt:lpstr>Arial Unicode MS</vt:lpstr>
      <vt:lpstr>Univers Condensed</vt:lpstr>
      <vt:lpstr>microN55</vt:lpstr>
      <vt:lpstr>Calibri</vt:lpstr>
      <vt:lpstr>DividendVTI</vt:lpstr>
      <vt:lpstr>Звук и буква 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Звук и буква я</dc:title>
  <dc:creator>Марина</dc:creator>
  <cp:lastModifiedBy>gfos</cp:lastModifiedBy>
  <cp:revision>11</cp:revision>
  <dcterms:created xsi:type="dcterms:W3CDTF">2020-04-20T07:59:00Z</dcterms:created>
  <dcterms:modified xsi:type="dcterms:W3CDTF">2023-03-07T21:25:34Z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48F14EF1BD3D431C925C9310055C409E</vt:lpwstr>
  </property>
  <property fmtid="{D5CDD505-2E9C-101B-9397-08002B2CF9AE}" pid="3" name="KSOProductBuildVer">
    <vt:lpwstr>1049-11.2.0.11486</vt:lpwstr>
  </property>
</Properties>
</file>