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60" r:id="rId4"/>
    <p:sldId id="257" r:id="rId5"/>
    <p:sldId id="258" r:id="rId6"/>
    <p:sldId id="259" r:id="rId7"/>
    <p:sldId id="261" r:id="rId8"/>
    <p:sldId id="262" r:id="rId9"/>
    <p:sldId id="263" r:id="rId10"/>
    <p:sldId id="265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66" r:id="rId20"/>
    <p:sldId id="267" r:id="rId21"/>
    <p:sldId id="268" r:id="rId22"/>
    <p:sldId id="269" r:id="rId23"/>
    <p:sldId id="270" r:id="rId24"/>
    <p:sldId id="271" r:id="rId25"/>
    <p:sldId id="280" r:id="rId26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5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6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8">
            <a:alphaModFix amt="80000"/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949940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4250726"/>
            <a:ext cx="8689976" cy="659025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435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упражнения для развития речевого дыхания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</p:nvPr>
        </p:nvGraphicFramePr>
        <p:xfrm>
          <a:off x="914400" y="1612900"/>
          <a:ext cx="10363200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14900"/>
                <a:gridCol w="54483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2800" b="0" i="1" u="sng" dirty="0" smtClean="0"/>
                        <a:t>Футбол</a:t>
                      </a:r>
                      <a:r>
                        <a:rPr lang="ru-RU" sz="2800" b="0" i="1" u="sng" baseline="0" dirty="0" smtClean="0"/>
                        <a:t> </a:t>
                      </a:r>
                      <a:endParaRPr lang="ru-RU" sz="2800" dirty="0"/>
                    </a:p>
                  </a:txBody>
                  <a:tcPr/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кусочка ваты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скатайте шарик. Это мяч. Ворота – два кубика или карандаша. Ребёнок дует на «мяч», пытаясь «забить гол», ватный шарик должен оказаться между кубиками (карандашами).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29" y="2095500"/>
            <a:ext cx="4871571" cy="35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323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952500"/>
          <a:ext cx="10363200" cy="52752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35500"/>
                <a:gridCol w="5727700"/>
              </a:tblGrid>
              <a:tr h="4854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Ветряная мельница </a:t>
                      </a:r>
                      <a:endParaRPr kumimoji="0" lang="ru-RU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57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необходима игрушка – вертушка. Ребёнок дует на лопасти игрушки, взрослый сопровождает его</a:t>
                      </a:r>
                      <a:r>
                        <a:rPr lang="ru-RU" sz="2800" baseline="0" dirty="0" smtClean="0"/>
                        <a:t> действия стихотворением:</a:t>
                      </a:r>
                      <a:endParaRPr lang="ru-RU" sz="2800" baseline="0" dirty="0" smtClean="0"/>
                    </a:p>
                    <a:p>
                      <a:pPr algn="just"/>
                      <a:endParaRPr lang="ru-RU" sz="2800" baseline="0" dirty="0" smtClean="0"/>
                    </a:p>
                    <a:p>
                      <a:pPr algn="l"/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Ветер дуть не ленится,</a:t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Трудится, не спит.</a:t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Мелет, мелет мельница,</a:t>
                      </a:r>
                      <a:b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</a:br>
                      <a:r>
                        <a:rPr lang="ru-RU" sz="28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Noto Sans"/>
                        </a:rPr>
                        <a:t>Крыльями скрипит.</a:t>
                      </a:r>
                      <a:endParaRPr lang="ru-RU" sz="2800" b="0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Noto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25600" y="1498600"/>
            <a:ext cx="3340100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688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01700" y="889001"/>
          <a:ext cx="10363200" cy="51762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5200"/>
                <a:gridCol w="5588000"/>
              </a:tblGrid>
              <a:tr h="498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Снегопад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58133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снежинки из ваты или вырезать из бумаги. Предложи-те ребёнку устроить снегопад у себя дома. Положите «снежинку</a:t>
                      </a:r>
                      <a:r>
                        <a:rPr lang="ru-RU" sz="2800" baseline="0" dirty="0" smtClean="0"/>
                        <a:t>» ему </a:t>
                      </a:r>
                      <a:r>
                        <a:rPr lang="ru-RU" sz="2800" dirty="0" smtClean="0"/>
                        <a:t>на ладошку и предложите сдуть её.</a:t>
                      </a:r>
                      <a:endParaRPr lang="ru-RU" sz="2800" dirty="0" smtClean="0"/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Падают первые с неба снежинки,</a:t>
                      </a:r>
                      <a:endParaRPr lang="ru-RU" sz="22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Лёгкие-лёгкие, словно пушинки, </a:t>
                      </a:r>
                      <a:endParaRPr lang="ru-RU" sz="22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Медленно, плавно на землю ложатся, </a:t>
                      </a:r>
                      <a:endParaRPr lang="ru-RU" sz="22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22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Чудным ковром под ногами искрятся.</a:t>
                      </a:r>
                      <a:endParaRPr lang="ru-RU" sz="22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8" y="1562100"/>
            <a:ext cx="477753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9652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9100"/>
                <a:gridCol w="61341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Листопад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Вырезать из цветной бумаги осенние листья. Предложите ребёнку устроить дома осенний листопад - дунуть на листочки так, чтобы они полетели.</a:t>
                      </a:r>
                      <a:r>
                        <a:rPr lang="ru-RU" sz="2800" baseline="0" dirty="0" smtClean="0"/>
                        <a:t> </a:t>
                      </a:r>
                      <a:endParaRPr lang="ru-RU" sz="2800" baseline="0" dirty="0" smtClean="0"/>
                    </a:p>
                    <a:p>
                      <a:endParaRPr lang="ru-RU" sz="2800" dirty="0" smtClean="0"/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Утром мы во двор идём – </a:t>
                      </a:r>
                      <a:endParaRPr lang="ru-RU" sz="28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Листья сыплются дождём, </a:t>
                      </a:r>
                      <a:endParaRPr lang="ru-RU" sz="28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Под ногами шелестят</a:t>
                      </a:r>
                      <a:endParaRPr lang="ru-RU" sz="28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 летят, летят, летят …</a:t>
                      </a:r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58" y="1511301"/>
            <a:ext cx="36511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34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533400"/>
          <a:ext cx="10363200" cy="5720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40300"/>
                <a:gridCol w="5422900"/>
              </a:tblGrid>
              <a:tr h="435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</a:t>
                      </a:r>
                      <a:endParaRPr kumimoji="0" lang="ru-RU" sz="2800" b="0" i="1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281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На лугу среди цветов</a:t>
                      </a:r>
                      <a:endParaRPr kumimoji="0" lang="ru-RU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Бабочки порхают – </a:t>
                      </a:r>
                      <a:endParaRPr kumimoji="0" lang="ru-RU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Разноцветные кругом</a:t>
                      </a:r>
                      <a:endParaRPr kumimoji="0" lang="ru-RU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Крылышки мелькают</a:t>
                      </a:r>
                      <a:r>
                        <a:rPr kumimoji="0" lang="ru-RU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C339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                                     </a:t>
                      </a:r>
                      <a:endParaRPr kumimoji="0" lang="ru-RU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AC339A">
                            <a:lumMod val="50000"/>
                          </a:srgb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Вырезать из бумаги одну или несколько бабочек. К каждой бабочке привязать нитку и прикрепить так, чтобы они висели на уровне лица ребёнка.</a:t>
                      </a:r>
                      <a:r>
                        <a:rPr lang="ru-RU" sz="2800" baseline="0" dirty="0" smtClean="0"/>
                        <a:t> </a:t>
                      </a:r>
                      <a:endParaRPr lang="ru-RU" sz="2800" baseline="0" dirty="0" smtClean="0"/>
                    </a:p>
                    <a:p>
                      <a:pPr algn="just"/>
                      <a:r>
                        <a:rPr lang="ru-RU" sz="2800" baseline="0" dirty="0" smtClean="0"/>
                        <a:t>Взрослый предлагает подуть –</a:t>
                      </a:r>
                      <a:r>
                        <a:rPr lang="ru-RU" sz="2800" dirty="0" smtClean="0"/>
                        <a:t> сделать плавный длительный выдох, чтобы бабочки «полетели».</a:t>
                      </a:r>
                      <a:endParaRPr lang="ru-RU" sz="2800" dirty="0" smtClean="0"/>
                    </a:p>
                    <a:p>
                      <a:pPr algn="just"/>
                      <a:endParaRPr lang="ru-RU" sz="20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7" y="1060450"/>
            <a:ext cx="488683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815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863600"/>
          <a:ext cx="10363200" cy="5392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87900"/>
                <a:gridCol w="5575300"/>
              </a:tblGrid>
              <a:tr h="607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Кораблик 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Сделать вместе с ребёнком бумажный кораблик, опустить его в таз с водой. Ребёнок двигает кораблик с помощью плавного длительного выдоха.</a:t>
                      </a:r>
                      <a:endParaRPr lang="ru-RU" sz="2800" dirty="0" smtClean="0"/>
                    </a:p>
                    <a:p>
                      <a:pPr algn="just"/>
                      <a:endParaRPr lang="ru-RU" sz="2800" dirty="0" smtClean="0"/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Я кораблик смастерил, </a:t>
                      </a:r>
                      <a:endParaRPr lang="ru-RU" sz="28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По воде его пустил.</a:t>
                      </a:r>
                      <a:endParaRPr lang="ru-RU" sz="28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280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Ты</a:t>
                      </a:r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плыви, кораблик мой, </a:t>
                      </a:r>
                      <a:endParaRPr lang="ru-RU" sz="2800" i="1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2800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А потом вернись домой.</a:t>
                      </a:r>
                      <a:endParaRPr lang="ru-RU" sz="2800" i="1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just"/>
                      <a:endParaRPr lang="ru-RU" sz="2800" i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1" y="1455738"/>
            <a:ext cx="4765145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61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876300"/>
          <a:ext cx="10363200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2400"/>
                <a:gridCol w="6400800"/>
              </a:tblGrid>
              <a:tr h="516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Шторм в стакане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41138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</a:t>
                      </a:r>
                      <a:r>
                        <a:rPr lang="ru-RU" sz="2800" baseline="0" dirty="0" smtClean="0"/>
                        <a:t> игры необходима соломинка для коктейля и стакан с водой. Соломинка кладется на середину широкого языка, а её конец опускается в стакан с водой. Ребёнок дует через соломинку, чтобы вода забурлила. Необходимо следить, чтобы щеки не надувались.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33457"/>
            <a:ext cx="1963504" cy="470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07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622300"/>
          <a:ext cx="10363200" cy="5488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03700"/>
                <a:gridCol w="6159500"/>
              </a:tblGrid>
              <a:tr h="5393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800" b="0" i="1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Чей пароход гудит лучше?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494956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800" dirty="0" smtClean="0"/>
                        <a:t>Для этой игры необходимы стеклянные пузырьки – один берёт взрослый, а другой</a:t>
                      </a:r>
                      <a:r>
                        <a:rPr lang="ru-RU" sz="2800" baseline="0" dirty="0" smtClean="0"/>
                        <a:t> даёт ребёнку. Поднести пузырёк к подбородку, слегка высунуть кончик языка так, чтобы он касался края горлышка, и подуть. Струя воздуха должна быть длительной и идти </a:t>
                      </a:r>
                      <a:endParaRPr lang="ru-RU" sz="2800" baseline="0" dirty="0" smtClean="0"/>
                    </a:p>
                    <a:p>
                      <a:pPr algn="just"/>
                      <a:r>
                        <a:rPr lang="ru-RU" sz="2800" baseline="0" dirty="0" smtClean="0"/>
                        <a:t>посередине языка. </a:t>
                      </a:r>
                      <a:endParaRPr lang="ru-RU" sz="2800" baseline="0" dirty="0" smtClean="0"/>
                    </a:p>
                    <a:p>
                      <a:pPr algn="just"/>
                      <a:r>
                        <a:rPr lang="ru-RU" sz="2800" baseline="0" dirty="0" smtClean="0"/>
                        <a:t>Получается  звук, </a:t>
                      </a:r>
                      <a:endParaRPr lang="ru-RU" sz="2800" baseline="0" dirty="0" smtClean="0"/>
                    </a:p>
                    <a:p>
                      <a:pPr algn="just"/>
                      <a:r>
                        <a:rPr lang="ru-RU" sz="2800" baseline="0" dirty="0" smtClean="0"/>
                        <a:t>похожий на гудок.  </a:t>
                      </a:r>
                      <a:endParaRPr lang="ru-RU" sz="2800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33450" y="1154935"/>
            <a:ext cx="4147334" cy="401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34600" y="4257799"/>
            <a:ext cx="1137443" cy="18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91978"/>
            <a:ext cx="10364451" cy="9473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зарядка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01794"/>
            <a:ext cx="10363826" cy="3789405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Артикуляция гласных А, О, У, И.</a:t>
            </a:r>
            <a:endParaRPr lang="ru-RU" sz="4000" i="1" cap="none" dirty="0" smtClean="0">
              <a:solidFill>
                <a:srgbClr val="002060"/>
              </a:solidFill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Произношение (</a:t>
            </a:r>
            <a:r>
              <a:rPr lang="ru-RU" sz="4000" i="1" cap="none" dirty="0" err="1" smtClean="0">
                <a:solidFill>
                  <a:srgbClr val="002060"/>
                </a:solidFill>
              </a:rPr>
              <a:t>пропевание</a:t>
            </a:r>
            <a:r>
              <a:rPr lang="ru-RU" sz="4000" i="1" cap="none" dirty="0" smtClean="0">
                <a:solidFill>
                  <a:srgbClr val="002060"/>
                </a:solidFill>
              </a:rPr>
              <a:t>) гласных и их сочетаний.</a:t>
            </a:r>
            <a:endParaRPr lang="ru-RU" sz="4000" i="1" cap="none" dirty="0" smtClean="0">
              <a:solidFill>
                <a:srgbClr val="002060"/>
              </a:solidFill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ClrTx/>
              <a:buAutoNum type="arabicPeriod"/>
            </a:pPr>
            <a:r>
              <a:rPr lang="ru-RU" sz="4000" i="1" cap="none" dirty="0" smtClean="0">
                <a:solidFill>
                  <a:srgbClr val="002060"/>
                </a:solidFill>
              </a:rPr>
              <a:t>Соотнесение гласных звуков с буквами.</a:t>
            </a:r>
            <a:endParaRPr lang="ru-RU" sz="4000" i="1" cap="non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«А»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392238"/>
          <a:ext cx="10363200" cy="4977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156685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Открывает кукла рот, </a:t>
                      </a:r>
                      <a:endParaRPr lang="ru-RU" sz="2400" i="1" dirty="0" smtClean="0"/>
                    </a:p>
                    <a:p>
                      <a:pPr algn="ctr"/>
                      <a:r>
                        <a:rPr lang="ru-RU" sz="2400" i="1" dirty="0" smtClean="0"/>
                        <a:t>Громко песенку поёт.     </a:t>
                      </a:r>
                      <a:endParaRPr lang="ru-RU" sz="2400" i="1" dirty="0" smtClean="0"/>
                    </a:p>
                    <a:p>
                      <a:pPr algn="ctr"/>
                      <a:r>
                        <a:rPr lang="ru-RU" sz="2400" i="1" dirty="0" smtClean="0"/>
                        <a:t>Эта</a:t>
                      </a:r>
                      <a:r>
                        <a:rPr lang="ru-RU" sz="2400" i="1" baseline="0" dirty="0" smtClean="0"/>
                        <a:t> песенка проста:</a:t>
                      </a:r>
                      <a:endParaRPr lang="ru-RU" sz="2400" i="1" baseline="0" dirty="0" smtClean="0"/>
                    </a:p>
                    <a:p>
                      <a:pPr algn="ctr"/>
                      <a:r>
                        <a:rPr lang="ru-RU" sz="2400" i="1" baseline="0" dirty="0" smtClean="0"/>
                        <a:t>«А-а-а-а»</a:t>
                      </a:r>
                      <a:endParaRPr lang="ru-RU" sz="2400" i="1" dirty="0"/>
                    </a:p>
                  </a:txBody>
                  <a:tcPr/>
                </a:tc>
                <a:tc hMerge="1">
                  <a:tcPr/>
                </a:tc>
              </a:tr>
              <a:tr h="341021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90168" y="2963063"/>
            <a:ext cx="2517556" cy="339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9383" y="2963063"/>
            <a:ext cx="2200438" cy="340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75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</p:nvPr>
        </p:nvGraphicFramePr>
        <p:xfrm>
          <a:off x="914400" y="1128834"/>
          <a:ext cx="10363200" cy="53263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82031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Шарик </a:t>
                      </a:r>
                      <a:endParaRPr lang="ru-RU" sz="2400" i="1" u="sng" dirty="0" smtClean="0"/>
                    </a:p>
                    <a:p>
                      <a:pPr algn="ctr"/>
                      <a:r>
                        <a:rPr lang="ru-RU" sz="2400" i="0" u="none" dirty="0" smtClean="0"/>
                        <a:t>Я надул воздушный шарик. </a:t>
                      </a:r>
                      <a:endParaRPr lang="ru-RU" sz="2400" i="0" u="none" dirty="0" smtClean="0"/>
                    </a:p>
                    <a:p>
                      <a:pPr algn="ctr"/>
                      <a:r>
                        <a:rPr lang="ru-RU" sz="2400" i="0" u="none" dirty="0" smtClean="0"/>
                        <a:t>Укусил</a:t>
                      </a:r>
                      <a:r>
                        <a:rPr lang="ru-RU" sz="2400" i="0" u="none" baseline="0" dirty="0" smtClean="0"/>
                        <a:t> его комарик.</a:t>
                      </a:r>
                      <a:endParaRPr lang="ru-RU" sz="2400" i="0" u="none" baseline="0" dirty="0" smtClean="0"/>
                    </a:p>
                    <a:p>
                      <a:pPr algn="ctr"/>
                      <a:r>
                        <a:rPr lang="ru-RU" sz="2400" i="0" u="none" baseline="0" dirty="0" smtClean="0"/>
                        <a:t>Лопнул шарик! Не беда, </a:t>
                      </a:r>
                      <a:endParaRPr lang="ru-RU" sz="2400" i="0" u="none" baseline="0" dirty="0" smtClean="0"/>
                    </a:p>
                    <a:p>
                      <a:pPr algn="ctr"/>
                      <a:r>
                        <a:rPr lang="ru-RU" sz="2400" i="0" u="none" baseline="0" dirty="0" smtClean="0"/>
                        <a:t>Новый шар надую я.</a:t>
                      </a:r>
                      <a:endParaRPr lang="ru-RU" sz="2400" i="0" u="none" dirty="0"/>
                    </a:p>
                  </a:txBody>
                  <a:tcPr/>
                </a:tc>
              </a:tr>
              <a:tr h="3406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1933" y="3314025"/>
            <a:ext cx="2094994" cy="29961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190" y="3314026"/>
            <a:ext cx="3642810" cy="2996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6429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66952" y="1292773"/>
          <a:ext cx="10363200" cy="5012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181326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i="1" dirty="0" smtClean="0"/>
                        <a:t>В лесу волку</a:t>
                      </a:r>
                      <a:r>
                        <a:rPr lang="ru-RU" sz="2400" i="1" baseline="0" dirty="0" smtClean="0"/>
                        <a:t> холодно, </a:t>
                      </a:r>
                      <a:endParaRPr lang="ru-RU" sz="2400" i="1" baseline="0" dirty="0" smtClean="0"/>
                    </a:p>
                    <a:p>
                      <a:pPr algn="ctr"/>
                      <a:r>
                        <a:rPr lang="ru-RU" sz="2400" i="1" baseline="0" dirty="0" smtClean="0"/>
                        <a:t>В лесу волку голодно.</a:t>
                      </a:r>
                      <a:endParaRPr lang="ru-RU" sz="2400" i="1" baseline="0" dirty="0" smtClean="0"/>
                    </a:p>
                    <a:p>
                      <a:pPr algn="ctr"/>
                      <a:r>
                        <a:rPr lang="ru-RU" sz="2400" i="1" baseline="0" dirty="0" smtClean="0"/>
                        <a:t>Вот и воет на луну</a:t>
                      </a:r>
                      <a:endParaRPr lang="ru-RU" sz="2400" i="1" baseline="0" dirty="0" smtClean="0"/>
                    </a:p>
                    <a:p>
                      <a:pPr algn="ctr"/>
                      <a:r>
                        <a:rPr lang="ru-RU" sz="2400" i="1" baseline="0" dirty="0" smtClean="0"/>
                        <a:t>Зимней ночью: у-у-у-у</a:t>
                      </a:r>
                      <a:endParaRPr lang="ru-RU" sz="2400" i="1" dirty="0" smtClean="0"/>
                    </a:p>
                  </a:txBody>
                  <a:tcPr/>
                </a:tc>
                <a:tc hMerge="1">
                  <a:tcPr/>
                </a:tc>
              </a:tr>
              <a:tr h="3199187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47999" y="3122876"/>
            <a:ext cx="2483234" cy="313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512" y="3122876"/>
            <a:ext cx="1379532" cy="310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88884"/>
            <a:ext cx="10364451" cy="67266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«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а»,«У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051034"/>
          <a:ext cx="10363200" cy="51500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2586524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Заблудились мы в лесу</a:t>
                      </a:r>
                      <a:endParaRPr lang="ru-RU" sz="2400" i="1" dirty="0" smtClean="0"/>
                    </a:p>
                    <a:p>
                      <a:r>
                        <a:rPr lang="ru-RU" sz="2400" i="1" dirty="0" smtClean="0"/>
                        <a:t>И кричим:</a:t>
                      </a:r>
                      <a:r>
                        <a:rPr lang="ru-RU" sz="2400" i="1" baseline="0" dirty="0" smtClean="0"/>
                        <a:t> «А-у! А-у!»</a:t>
                      </a:r>
                      <a:endParaRPr lang="ru-RU" sz="2400" i="1" baseline="0" dirty="0" smtClean="0"/>
                    </a:p>
                    <a:p>
                      <a:r>
                        <a:rPr lang="ru-RU" sz="2400" i="1" baseline="0" dirty="0" smtClean="0"/>
                        <a:t>Никто не отзывается,</a:t>
                      </a:r>
                      <a:endParaRPr lang="ru-RU" sz="2400" i="1" baseline="0" dirty="0" smtClean="0"/>
                    </a:p>
                    <a:p>
                      <a:r>
                        <a:rPr lang="ru-RU" sz="2400" i="1" baseline="0" dirty="0" smtClean="0"/>
                        <a:t>Лишь эхо откликается:</a:t>
                      </a:r>
                      <a:endParaRPr lang="ru-RU" sz="2400" i="1" baseline="0" dirty="0" smtClean="0"/>
                    </a:p>
                    <a:p>
                      <a:r>
                        <a:rPr lang="ru-RU" sz="2400" i="1" baseline="0" dirty="0" smtClean="0"/>
                        <a:t>«А-у! А-у!»</a:t>
                      </a:r>
                      <a:endParaRPr lang="ru-RU" sz="2400" i="1" baseline="0" dirty="0" smtClean="0"/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Как кричат малышки – </a:t>
                      </a:r>
                      <a:endParaRPr kumimoji="0" lang="ru-RU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Дочурки и сынишки?</a:t>
                      </a:r>
                      <a:endParaRPr kumimoji="0" lang="ru-RU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Целый день «У-а!», «У-а!» </a:t>
                      </a:r>
                      <a:endParaRPr kumimoji="0" lang="ru-RU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Вот и все слова.</a:t>
                      </a:r>
                      <a:endParaRPr kumimoji="0" lang="ru-RU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563545">
                <a:tc>
                  <a:txBody>
                    <a:bodyPr/>
                    <a:lstStyle/>
                    <a:p>
                      <a:endParaRPr lang="ru-RU" sz="2400" i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2400" i="1" baseline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67315" y="3642390"/>
            <a:ext cx="2118798" cy="251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2553" y="3659517"/>
            <a:ext cx="3399856" cy="249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9129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400175"/>
          <a:ext cx="10363200" cy="4937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Оля плачет и кричит – </a:t>
                      </a:r>
                      <a:endParaRPr lang="ru-RU" sz="24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Зубик у неё болит.</a:t>
                      </a:r>
                      <a:endParaRPr lang="ru-RU" sz="24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О-о-о!</a:t>
                      </a:r>
                      <a:endParaRPr lang="ru-RU" sz="24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93211" y="2932386"/>
            <a:ext cx="3536294" cy="339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59" y="1501384"/>
            <a:ext cx="982060" cy="14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91" y="3024844"/>
            <a:ext cx="3116196" cy="330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48964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 буква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474788"/>
          <a:ext cx="10363200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81600"/>
                <a:gridCol w="5181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i="1" dirty="0" smtClean="0"/>
                        <a:t>«</a:t>
                      </a:r>
                      <a:r>
                        <a:rPr lang="ru-RU" sz="2400" i="1" dirty="0" err="1" smtClean="0"/>
                        <a:t>Иии-го-го</a:t>
                      </a:r>
                      <a:r>
                        <a:rPr lang="ru-RU" sz="2400" i="1" dirty="0" smtClean="0"/>
                        <a:t>!» – </a:t>
                      </a:r>
                      <a:endParaRPr lang="ru-RU" sz="2400" i="1" dirty="0" smtClean="0"/>
                    </a:p>
                    <a:p>
                      <a:r>
                        <a:rPr lang="ru-RU" sz="2400" i="1" dirty="0" smtClean="0"/>
                        <a:t>Кричит ребёнок.</a:t>
                      </a:r>
                      <a:endParaRPr lang="ru-RU" sz="2400" i="1" dirty="0" smtClean="0"/>
                    </a:p>
                    <a:p>
                      <a:r>
                        <a:rPr lang="ru-RU" sz="2400" i="1" dirty="0" smtClean="0"/>
                        <a:t>Значит это жеребёнок.</a:t>
                      </a:r>
                      <a:endParaRPr lang="ru-RU" sz="2400" i="1" dirty="0" smtClean="0"/>
                    </a:p>
                    <a:p>
                      <a:endParaRPr lang="ru-RU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85358" y="3060138"/>
            <a:ext cx="478044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70" y="1575183"/>
            <a:ext cx="5924550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1072" y="3060138"/>
            <a:ext cx="3590597" cy="29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75783"/>
          </a:xfrm>
        </p:spPr>
        <p:txBody>
          <a:bodyPr/>
          <a:lstStyle/>
          <a:p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!!!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5270500"/>
            <a:ext cx="10363826" cy="5206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07" y="931860"/>
            <a:ext cx="2805668" cy="290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5720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щёк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</p:nvPr>
        </p:nvGraphicFramePr>
        <p:xfrm>
          <a:off x="914400" y="1301750"/>
          <a:ext cx="10363200" cy="50825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Толстячки и худышки</a:t>
                      </a:r>
                      <a:endParaRPr lang="ru-RU" sz="2400" i="1" u="sng" dirty="0" smtClean="0"/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Не устала ты пока</a:t>
                      </a:r>
                      <a:endParaRPr lang="ru-RU" sz="2400" dirty="0" smtClean="0"/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Покажи, моя рука: </a:t>
                      </a:r>
                      <a:endParaRPr lang="ru-RU" sz="2400" dirty="0" smtClean="0"/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правая щека,</a:t>
                      </a:r>
                      <a:endParaRPr lang="ru-RU" sz="2400" dirty="0" smtClean="0"/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Это – левая щека.</a:t>
                      </a:r>
                      <a:endParaRPr lang="ru-RU" sz="2400" dirty="0" smtClean="0"/>
                    </a:p>
                    <a:p>
                      <a:endParaRPr lang="ru-RU" dirty="0"/>
                    </a:p>
                  </a:txBody>
                  <a:tcPr anchor="ctr"/>
                </a:tc>
              </a:tr>
              <a:tr h="288801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3987" y="3493204"/>
            <a:ext cx="3945272" cy="2688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192" y="3493204"/>
            <a:ext cx="3792150" cy="2688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37752"/>
            <a:ext cx="10364451" cy="71669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054445"/>
          <a:ext cx="10363200" cy="5544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86031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400" i="1" u="sng" dirty="0" smtClean="0"/>
                        <a:t>Дудочка</a:t>
                      </a:r>
                      <a:endParaRPr lang="ru-RU" sz="2400" i="1" u="sng" dirty="0" smtClean="0"/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Вытянули губки</a:t>
                      </a:r>
                      <a:endParaRPr lang="ru-RU" sz="2400" dirty="0" smtClean="0"/>
                    </a:p>
                    <a:p>
                      <a:pPr marL="0" indent="0" algn="ctr">
                        <a:buNone/>
                      </a:pPr>
                      <a:r>
                        <a:rPr lang="ru-RU" sz="2400" dirty="0" smtClean="0"/>
                        <a:t>И дудим на дудке</a:t>
                      </a:r>
                      <a:endParaRPr lang="ru-RU" sz="2400" dirty="0"/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Заиграла дудочка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Дудочка-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погудочка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Весело играет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                                   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Деток созывает – </a:t>
                      </a:r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ду-ду-ду</a:t>
                      </a: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8375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6639" y="3937103"/>
            <a:ext cx="2162845" cy="2512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882" y="3937103"/>
            <a:ext cx="3719232" cy="2512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53081"/>
            <a:ext cx="10364451" cy="6755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губ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070920"/>
          <a:ext cx="10363200" cy="548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825029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Лягушки</a:t>
                      </a:r>
                      <a:endParaRPr lang="ru-RU" sz="2400" i="1" u="sng" dirty="0" smtClean="0"/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Вот понравится лягушкам: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Тянем губы прямо к ушкам!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Потяну – и перестану,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нисколько не устану.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Губы не напряжены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рас-слаб-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ны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i="1" u="sng" dirty="0"/>
                    </a:p>
                  </a:txBody>
                  <a:tcPr/>
                </a:tc>
              </a:tr>
              <a:tr h="247190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578" y="3994043"/>
            <a:ext cx="2402929" cy="2400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2" y="3994043"/>
            <a:ext cx="2799288" cy="2400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36606"/>
            <a:ext cx="10364451" cy="68087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260390"/>
          <a:ext cx="10363200" cy="51546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779372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Бегемот </a:t>
                      </a:r>
                      <a:endParaRPr lang="ru-RU" sz="2400" i="1" u="sng" dirty="0" smtClean="0"/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Бегемот разинул рот –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Булки просит бегемот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Ам-ам-ам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3752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0951" y="3028357"/>
            <a:ext cx="2581156" cy="3243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858" y="3028357"/>
            <a:ext cx="2336052" cy="3243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28368"/>
            <a:ext cx="10364451" cy="733167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227438"/>
          <a:ext cx="10363200" cy="51651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98038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Лопата </a:t>
                      </a:r>
                      <a:endParaRPr lang="ru-RU" sz="2400" i="1" u="sng" dirty="0" smtClean="0"/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губу язык клади,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Пя-пя-пя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произноси.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Язык расслабляется,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Лопатка получается.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1847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6178" y="3352542"/>
            <a:ext cx="2347328" cy="2967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318" y="3352542"/>
            <a:ext cx="2125363" cy="2967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370703"/>
            <a:ext cx="10364451" cy="626075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186249"/>
          <a:ext cx="10363200" cy="52853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2359533">
                <a:tc>
                  <a:txBody>
                    <a:bodyPr/>
                    <a:lstStyle/>
                    <a:p>
                      <a:r>
                        <a:rPr lang="ru-RU" sz="2400" i="1" u="sng" dirty="0" smtClean="0"/>
                        <a:t>Киска лакает молоко</a:t>
                      </a:r>
                      <a:endParaRPr lang="ru-RU" sz="2400" i="1" u="sng" dirty="0" smtClean="0"/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Киске дали молока.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 лакает как она?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Кисонька поела,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Песенку запела: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Мяу – мяу!</a:t>
                      </a:r>
                      <a:endParaRPr lang="ru-RU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92582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4782" y="3666513"/>
            <a:ext cx="2325359" cy="2696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444" y="3666513"/>
            <a:ext cx="2081784" cy="2696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44843"/>
            <a:ext cx="10364451" cy="650789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языка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914400" y="1095632"/>
          <a:ext cx="10363200" cy="53545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63200"/>
              </a:tblGrid>
              <a:tr h="1960681">
                <a:tc>
                  <a:txBody>
                    <a:bodyPr/>
                    <a:lstStyle/>
                    <a:p>
                      <a:r>
                        <a:rPr lang="ru-RU" sz="2400" b="0" i="1" u="sng" dirty="0" smtClean="0"/>
                        <a:t>Барабанщик </a:t>
                      </a:r>
                      <a:endParaRPr lang="ru-RU" sz="2400" b="0" i="1" u="sng" dirty="0" smtClean="0"/>
                    </a:p>
                    <a:p>
                      <a:pPr algn="ctr"/>
                      <a:r>
                        <a:rPr lang="ru-RU" sz="2400" b="1" i="0" u="none" dirty="0" smtClean="0"/>
                        <a:t>Барабанщик очень занят, </a:t>
                      </a:r>
                      <a:endParaRPr lang="ru-RU" sz="2400" b="1" i="0" u="none" dirty="0" smtClean="0"/>
                    </a:p>
                    <a:p>
                      <a:pPr algn="ctr"/>
                      <a:r>
                        <a:rPr lang="ru-RU" sz="2400" b="1" i="0" u="none" dirty="0" smtClean="0"/>
                        <a:t>Барабанщик барабанит:</a:t>
                      </a:r>
                      <a:endParaRPr lang="ru-RU" sz="2400" b="1" i="0" u="none" dirty="0" smtClean="0"/>
                    </a:p>
                    <a:p>
                      <a:pPr algn="ctr"/>
                      <a:r>
                        <a:rPr lang="ru-RU" sz="2400" b="1" i="0" u="none" dirty="0" smtClean="0"/>
                        <a:t>Та-та-та, та-та-та</a:t>
                      </a:r>
                      <a:endParaRPr lang="ru-RU" sz="2400" b="1" i="0" u="none" dirty="0" smtClean="0"/>
                    </a:p>
                    <a:p>
                      <a:pPr algn="ctr"/>
                      <a:r>
                        <a:rPr lang="ru-RU" sz="2400" b="1" i="0" u="none" dirty="0" smtClean="0"/>
                        <a:t>Мы везём собой кота.</a:t>
                      </a:r>
                      <a:endParaRPr lang="ru-RU" sz="2400" b="1" i="0" u="none" dirty="0"/>
                    </a:p>
                  </a:txBody>
                  <a:tcPr/>
                </a:tc>
              </a:tr>
              <a:tr h="33939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8617" y="3024821"/>
            <a:ext cx="2487826" cy="3425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795" y="3045318"/>
            <a:ext cx="3264842" cy="340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0</TotalTime>
  <Words>4140</Words>
  <Application>WPS Presentation</Application>
  <PresentationFormat>Широкоэкранный</PresentationFormat>
  <Paragraphs>401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Microsoft YaHei</vt:lpstr>
      <vt:lpstr>Arial Unicode MS</vt:lpstr>
      <vt:lpstr>Tw Cen MT</vt:lpstr>
      <vt:lpstr>microN55</vt:lpstr>
      <vt:lpstr>Calibri</vt:lpstr>
      <vt:lpstr>Noto Sans</vt:lpstr>
      <vt:lpstr>Капля</vt:lpstr>
      <vt:lpstr>Артикуляционная гимнастика  </vt:lpstr>
      <vt:lpstr>Упражнения для мышц щёк</vt:lpstr>
      <vt:lpstr>Упражнения для мышц щёк</vt:lpstr>
      <vt:lpstr>Упражнения для губ</vt:lpstr>
      <vt:lpstr>Упражнения для губ</vt:lpstr>
      <vt:lpstr>Упражнения для языка</vt:lpstr>
      <vt:lpstr>Упражнения для языка</vt:lpstr>
      <vt:lpstr>Упражнения для языка</vt:lpstr>
      <vt:lpstr>Упражнения для языка</vt:lpstr>
      <vt:lpstr>игры и игровые упражнения для развития речевого дыхания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Фонетическая зарядка</vt:lpstr>
      <vt:lpstr>Звук и буква «А»</vt:lpstr>
      <vt:lpstr>Звук и буква «У»</vt:lpstr>
      <vt:lpstr>Звуки и буквы «а»,«У»</vt:lpstr>
      <vt:lpstr>Звук и буква «О»</vt:lpstr>
      <vt:lpstr>Звук и буква «и»</vt:lpstr>
      <vt:lpstr>      Молодец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 В ДОМАШНИХ УСЛОВИЯХ</dc:title>
  <dc:creator>школа</dc:creator>
  <cp:lastModifiedBy>gfos</cp:lastModifiedBy>
  <cp:revision>63</cp:revision>
  <cp:lastPrinted>2020-04-06T11:51:00Z</cp:lastPrinted>
  <dcterms:created xsi:type="dcterms:W3CDTF">2017-12-25T09:39:00Z</dcterms:created>
  <dcterms:modified xsi:type="dcterms:W3CDTF">2023-03-07T21:25:31Z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CE8BE4C5F3254D019FE5FF8FEAA56D12</vt:lpwstr>
  </property>
  <property fmtid="{D5CDD505-2E9C-101B-9397-08002B2CF9AE}" pid="3" name="KSOProductBuildVer">
    <vt:lpwstr>1049-11.2.0.11486</vt:lpwstr>
  </property>
</Properties>
</file>